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66" r:id="rId4"/>
    <p:sldId id="267" r:id="rId5"/>
    <p:sldId id="268" r:id="rId6"/>
    <p:sldId id="269" r:id="rId7"/>
    <p:sldId id="261" r:id="rId8"/>
    <p:sldId id="340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3" r:id="rId21"/>
    <p:sldId id="282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1" r:id="rId30"/>
    <p:sldId id="292" r:id="rId31"/>
    <p:sldId id="293" r:id="rId32"/>
    <p:sldId id="294" r:id="rId33"/>
    <p:sldId id="295" r:id="rId34"/>
    <p:sldId id="296" r:id="rId35"/>
    <p:sldId id="297" r:id="rId36"/>
    <p:sldId id="298" r:id="rId37"/>
    <p:sldId id="299" r:id="rId38"/>
    <p:sldId id="300" r:id="rId39"/>
    <p:sldId id="301" r:id="rId40"/>
    <p:sldId id="302" r:id="rId41"/>
    <p:sldId id="305" r:id="rId42"/>
    <p:sldId id="304" r:id="rId43"/>
    <p:sldId id="306" r:id="rId44"/>
    <p:sldId id="307" r:id="rId45"/>
    <p:sldId id="313" r:id="rId46"/>
    <p:sldId id="308" r:id="rId47"/>
    <p:sldId id="309" r:id="rId48"/>
    <p:sldId id="310" r:id="rId49"/>
    <p:sldId id="312" r:id="rId50"/>
    <p:sldId id="314" r:id="rId51"/>
    <p:sldId id="315" r:id="rId52"/>
    <p:sldId id="316" r:id="rId53"/>
    <p:sldId id="317" r:id="rId54"/>
    <p:sldId id="318" r:id="rId55"/>
    <p:sldId id="319" r:id="rId56"/>
    <p:sldId id="320" r:id="rId57"/>
    <p:sldId id="321" r:id="rId58"/>
    <p:sldId id="322" r:id="rId59"/>
    <p:sldId id="323" r:id="rId60"/>
    <p:sldId id="324" r:id="rId61"/>
    <p:sldId id="325" r:id="rId62"/>
    <p:sldId id="326" r:id="rId63"/>
    <p:sldId id="327" r:id="rId64"/>
    <p:sldId id="328" r:id="rId65"/>
    <p:sldId id="329" r:id="rId66"/>
    <p:sldId id="330" r:id="rId67"/>
    <p:sldId id="331" r:id="rId68"/>
    <p:sldId id="332" r:id="rId69"/>
    <p:sldId id="333" r:id="rId70"/>
    <p:sldId id="334" r:id="rId71"/>
    <p:sldId id="335" r:id="rId72"/>
    <p:sldId id="336" r:id="rId73"/>
    <p:sldId id="337" r:id="rId74"/>
    <p:sldId id="338" r:id="rId75"/>
    <p:sldId id="339" r:id="rId7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7" d="100"/>
          <a:sy n="77" d="100"/>
        </p:scale>
        <p:origin x="-229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theme" Target="theme/theme1.xml"/><Relationship Id="rId81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printerSettings" Target="printerSettings/printerSettings1.bin"/><Relationship Id="rId78" Type="http://schemas.openxmlformats.org/officeDocument/2006/relationships/presProps" Target="presProps.xml"/><Relationship Id="rId79" Type="http://schemas.openxmlformats.org/officeDocument/2006/relationships/viewProps" Target="viewProp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486873" y="411480"/>
            <a:ext cx="8170254" cy="6035040"/>
            <a:chOff x="486873" y="411480"/>
            <a:chExt cx="8170254" cy="6035040"/>
          </a:xfrm>
        </p:grpSpPr>
        <p:sp>
          <p:nvSpPr>
            <p:cNvPr id="8" name="Rectangle 7"/>
            <p:cNvSpPr/>
            <p:nvPr/>
          </p:nvSpPr>
          <p:spPr>
            <a:xfrm>
              <a:off x="486873" y="411480"/>
              <a:ext cx="8170254" cy="60350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>
              <a:spLocks/>
            </p:cNvSpPr>
            <p:nvPr/>
          </p:nvSpPr>
          <p:spPr>
            <a:xfrm>
              <a:off x="562843" y="475488"/>
              <a:ext cx="7982712" cy="5888736"/>
            </a:xfrm>
            <a:prstGeom prst="rect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562842" y="6133646"/>
              <a:ext cx="7982712" cy="1472"/>
            </a:xfrm>
            <a:prstGeom prst="line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" name="Rectangle 16"/>
            <p:cNvSpPr/>
            <p:nvPr/>
          </p:nvSpPr>
          <p:spPr>
            <a:xfrm>
              <a:off x="562843" y="457200"/>
              <a:ext cx="7982712" cy="25786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3950"/>
            <a:ext cx="7342188" cy="1924050"/>
          </a:xfrm>
        </p:spPr>
        <p:txBody>
          <a:bodyPr anchor="b" anchorCtr="0">
            <a:noAutofit/>
          </a:bodyPr>
          <a:lstStyle>
            <a:lvl1pPr>
              <a:defRPr sz="5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429000"/>
            <a:ext cx="7342188" cy="1752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3741" y="6122894"/>
            <a:ext cx="2133600" cy="259317"/>
          </a:xfrm>
        </p:spPr>
        <p:txBody>
          <a:bodyPr/>
          <a:lstStyle/>
          <a:p>
            <a:fld id="{7D290233-0DD1-4A80-BB1E-9ADC3556DBB6}" type="datetimeFigureOut">
              <a:rPr lang="en-US" smtClean="0"/>
              <a:t>10/11/2014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2894"/>
            <a:ext cx="2895600" cy="25781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191000" y="6122894"/>
            <a:ext cx="762000" cy="271463"/>
          </a:xfrm>
        </p:spPr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, Picture,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26" name="Group 2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182880" y="173699"/>
                <a:ext cx="8778240" cy="6510602"/>
                <a:chOff x="182880" y="173699"/>
                <a:chExt cx="8778240" cy="6510602"/>
              </a:xfrm>
            </p:grpSpPr>
            <p:sp>
              <p:nvSpPr>
                <p:cNvPr id="29" name="Rectangle 28"/>
                <p:cNvSpPr/>
                <p:nvPr/>
              </p:nvSpPr>
              <p:spPr>
                <a:xfrm>
                  <a:off x="182880" y="173699"/>
                  <a:ext cx="8778240" cy="651060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noFill/>
                </a:ln>
                <a:effectLst>
                  <a:outerShdw blurRad="63500" sx="101000" sy="101000" algn="ctr" rotWithShape="0">
                    <a:prstClr val="black">
                      <a:alpha val="40000"/>
                    </a:prstClr>
                  </a:outerShdw>
                </a:effectLst>
                <a:scene3d>
                  <a:camera prst="perspectiveFront" fov="4800000"/>
                  <a:lightRig rig="threePt" dir="t"/>
                </a:scene3d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0" name="Group 10"/>
                <p:cNvGrpSpPr/>
                <p:nvPr/>
              </p:nvGrpSpPr>
              <p:grpSpPr>
                <a:xfrm>
                  <a:off x="256032" y="237744"/>
                  <a:ext cx="8622792" cy="6364224"/>
                  <a:chOff x="247157" y="247430"/>
                  <a:chExt cx="8622792" cy="6364224"/>
                </a:xfrm>
              </p:grpSpPr>
              <p:sp>
                <p:nvSpPr>
                  <p:cNvPr id="31" name="Rectangle 30"/>
                  <p:cNvSpPr>
                    <a:spLocks/>
                  </p:cNvSpPr>
                  <p:nvPr/>
                </p:nvSpPr>
                <p:spPr>
                  <a:xfrm>
                    <a:off x="247157" y="247430"/>
                    <a:ext cx="8622792" cy="6364224"/>
                  </a:xfrm>
                  <a:prstGeom prst="rect">
                    <a:avLst/>
                  </a:prstGeom>
                  <a:noFill/>
                  <a:ln w="12700">
                    <a:solidFill>
                      <a:schemeClr val="tx2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/>
                  </a:p>
                </p:txBody>
              </p:sp>
              <p:cxnSp>
                <p:nvCxnSpPr>
                  <p:cNvPr id="32" name="Straight Connector 31"/>
                  <p:cNvCxnSpPr/>
                  <p:nvPr/>
                </p:nvCxnSpPr>
                <p:spPr>
                  <a:xfrm>
                    <a:off x="247157" y="6389024"/>
                    <a:ext cx="8622792" cy="1588"/>
                  </a:xfrm>
                  <a:prstGeom prst="line">
                    <a:avLst/>
                  </a:prstGeom>
                  <a:noFill/>
                  <a:ln w="12700">
                    <a:solidFill>
                      <a:schemeClr val="tx2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</p:grpSp>
          </p:grpSp>
          <p:sp>
            <p:nvSpPr>
              <p:cNvPr id="28" name="Rectangle 27"/>
              <p:cNvSpPr/>
              <p:nvPr/>
            </p:nvSpPr>
            <p:spPr>
              <a:xfrm rot="5400000">
                <a:off x="801086" y="3274090"/>
                <a:ext cx="6135624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sp>
          <p:nvSpPr>
            <p:cNvPr id="25" name="Rectangle 24"/>
            <p:cNvSpPr/>
            <p:nvPr/>
          </p:nvSpPr>
          <p:spPr>
            <a:xfrm rot="10800000">
              <a:off x="258763" y="1594462"/>
              <a:ext cx="357530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225" y="1694329"/>
            <a:ext cx="3008313" cy="9144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8319" y="609600"/>
            <a:ext cx="4114800" cy="5465763"/>
          </a:xfrm>
        </p:spPr>
        <p:txBody>
          <a:bodyPr>
            <a:normAutofit/>
          </a:bodyPr>
          <a:lstStyle>
            <a:lvl1pPr>
              <a:defRPr sz="2400" baseline="0"/>
            </a:lvl1pPr>
            <a:lvl2pPr>
              <a:defRPr sz="2200" baseline="0"/>
            </a:lvl2pPr>
            <a:lvl3pPr>
              <a:defRPr sz="2000" baseline="0"/>
            </a:lvl3pPr>
            <a:lvl4pPr>
              <a:defRPr sz="1800" baseline="0"/>
            </a:lvl4pPr>
            <a:lvl5pPr>
              <a:defRPr sz="18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225" y="2672323"/>
            <a:ext cx="3008313" cy="3403040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10/11/2014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352892" y="310123"/>
            <a:ext cx="3398837" cy="1204912"/>
          </a:xfrm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6" name="Group 1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0" name="Rectangle 19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1" name="Straight Connector 20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17" name="Rectangle 16"/>
            <p:cNvSpPr/>
            <p:nvPr/>
          </p:nvSpPr>
          <p:spPr>
            <a:xfrm rot="5400000">
              <a:off x="801086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691640"/>
            <a:ext cx="3008376" cy="914400"/>
          </a:xfrm>
        </p:spPr>
        <p:txBody>
          <a:bodyPr anchor="b">
            <a:noAutofit/>
          </a:bodyPr>
          <a:lstStyle>
            <a:lvl1pPr algn="l">
              <a:defRPr sz="2800" b="0"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338559" y="612775"/>
            <a:ext cx="4114800" cy="546811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352" y="2670048"/>
            <a:ext cx="3008376" cy="340156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10/11/2014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7" name="Group 16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1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2" name="Rectangle 21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20" name="Rectangle 19"/>
            <p:cNvSpPr/>
            <p:nvPr/>
          </p:nvSpPr>
          <p:spPr>
            <a:xfrm>
              <a:off x="256032" y="4203192"/>
              <a:ext cx="8622792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1" y="4287819"/>
            <a:ext cx="8021977" cy="916193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en-GB" smtClean="0"/>
              <a:t>Click to edit Master title style</a:t>
            </a:r>
            <a:endParaRPr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56347" y="331694"/>
            <a:ext cx="8421624" cy="3783106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351" y="5271247"/>
            <a:ext cx="8021977" cy="1013011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10/11/2014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4" name="Rectangle 13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6" name="Rectangle 15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7" name="Straight Connector 16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8" name="Rectangle 17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4" name="Group 13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17" name="Rectangle 16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19" name="Straight Connector 18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18" name="Rectangle 17"/>
            <p:cNvSpPr/>
            <p:nvPr/>
          </p:nvSpPr>
          <p:spPr>
            <a:xfrm rot="5400000">
              <a:off x="4242277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399" y="609600"/>
            <a:ext cx="1416423" cy="5516563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222" y="609600"/>
            <a:ext cx="6279777" cy="5516563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3" name="Rectangle 12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9" name="Rectangle 18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0" name="Straight Connector 19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1" name="Rectangle 20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486873" y="411480"/>
            <a:ext cx="8170254" cy="6035040"/>
            <a:chOff x="486873" y="411480"/>
            <a:chExt cx="8170254" cy="6035040"/>
          </a:xfrm>
        </p:grpSpPr>
        <p:sp>
          <p:nvSpPr>
            <p:cNvPr id="12" name="Rectangle 11"/>
            <p:cNvSpPr/>
            <p:nvPr/>
          </p:nvSpPr>
          <p:spPr>
            <a:xfrm>
              <a:off x="486873" y="411480"/>
              <a:ext cx="8170254" cy="60350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11"/>
            <p:cNvGrpSpPr/>
            <p:nvPr/>
          </p:nvGrpSpPr>
          <p:grpSpPr>
            <a:xfrm>
              <a:off x="562842" y="475488"/>
              <a:ext cx="7982713" cy="5888736"/>
              <a:chOff x="562842" y="475488"/>
              <a:chExt cx="7982713" cy="5888736"/>
            </a:xfrm>
          </p:grpSpPr>
          <p:sp>
            <p:nvSpPr>
              <p:cNvPr id="8" name="Rectangle 7"/>
              <p:cNvSpPr>
                <a:spLocks/>
              </p:cNvSpPr>
              <p:nvPr/>
            </p:nvSpPr>
            <p:spPr>
              <a:xfrm>
                <a:off x="562843" y="475488"/>
                <a:ext cx="7982712" cy="5888736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9" name="Straight Connector 8"/>
              <p:cNvCxnSpPr/>
              <p:nvPr/>
            </p:nvCxnSpPr>
            <p:spPr>
              <a:xfrm>
                <a:off x="562842" y="6133646"/>
                <a:ext cx="7982712" cy="1472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562842" y="3427528"/>
                <a:ext cx="7982712" cy="1472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0113" y="3442447"/>
            <a:ext cx="7345362" cy="1532965"/>
          </a:xfrm>
        </p:spPr>
        <p:txBody>
          <a:bodyPr anchor="b" anchorCtr="0">
            <a:normAutofit/>
          </a:bodyPr>
          <a:lstStyle>
            <a:lvl1pPr>
              <a:defRPr sz="5400"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0113" y="5029200"/>
            <a:ext cx="7345362" cy="990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9259" y="6122894"/>
            <a:ext cx="2133600" cy="259317"/>
          </a:xfrm>
        </p:spPr>
        <p:txBody>
          <a:bodyPr/>
          <a:lstStyle/>
          <a:p>
            <a:fld id="{7D290233-0DD1-4A80-BB1E-9ADC3556DBB6}" type="datetimeFigureOut">
              <a:rPr lang="en-US" smtClean="0"/>
              <a:t>10/11/2014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4401"/>
            <a:ext cx="2895600" cy="257810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636493" y="533400"/>
            <a:ext cx="7836408" cy="2828925"/>
          </a:xfrm>
        </p:spPr>
        <p:txBody>
          <a:bodyPr>
            <a:normAutofit/>
          </a:bodyPr>
          <a:lstStyle>
            <a:lvl1pPr>
              <a:buNone/>
              <a:defRPr sz="2000"/>
            </a:lvl1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2" name="Rectangle 11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27" name="Rectangle 26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8" name="Straight Connector 27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1371600"/>
            <a:ext cx="7345362" cy="1676400"/>
          </a:xfrm>
        </p:spPr>
        <p:txBody>
          <a:bodyPr anchor="b" anchorCtr="0">
            <a:noAutofit/>
          </a:bodyPr>
          <a:lstStyle>
            <a:lvl1pPr algn="ctr">
              <a:defRPr sz="5400" b="0" i="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0113" y="3134566"/>
            <a:ext cx="7345362" cy="1500187"/>
          </a:xfrm>
        </p:spPr>
        <p:txBody>
          <a:bodyPr anchor="t" anchorCtr="0"/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21" name="Rectangle 20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23" name="Rectangle 22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4" name="Straight Connector 23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5" name="Rectangle 24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0111" y="2147888"/>
            <a:ext cx="3566160" cy="39274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199" y="2147888"/>
            <a:ext cx="3566160" cy="39274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10/11/2014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26" name="Group 2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8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9" name="Rectangle 28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32" name="Rectangle 31"/>
                <p:cNvSpPr/>
                <p:nvPr/>
              </p:nvSpPr>
              <p:spPr>
                <a:xfrm>
                  <a:off x="247157" y="1612392"/>
                  <a:ext cx="8622792" cy="64008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 w="3175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</p:grpSp>
        </p:grpSp>
        <p:cxnSp>
          <p:nvCxnSpPr>
            <p:cNvPr id="23" name="Straight Connector 22"/>
            <p:cNvCxnSpPr/>
            <p:nvPr/>
          </p:nvCxnSpPr>
          <p:spPr>
            <a:xfrm rot="16200000" flipH="1">
              <a:off x="2217480" y="4026438"/>
              <a:ext cx="4711326" cy="2286"/>
            </a:xfrm>
            <a:prstGeom prst="line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301" y="1708990"/>
            <a:ext cx="3566160" cy="832503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301" y="2590801"/>
            <a:ext cx="3566160" cy="34845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45539" y="1708990"/>
            <a:ext cx="3566160" cy="832503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45539" y="2590801"/>
            <a:ext cx="3566160" cy="34845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10/11/2014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3" name="Rectangle 12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5" name="Rectangle 14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6" name="Straight Connector 15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7" name="Rectangle 16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10/11/2014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1" name="Rectangle 10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3" name="Rectangle 12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4" name="Straight Connector 13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10/11/2014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6" name="Group 1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19" name="Rectangle 18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0" name="Straight Connector 19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33" name="Rectangle 32"/>
            <p:cNvSpPr/>
            <p:nvPr/>
          </p:nvSpPr>
          <p:spPr>
            <a:xfrm rot="5400000">
              <a:off x="801086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225" y="1169892"/>
            <a:ext cx="3008313" cy="9144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8319" y="609600"/>
            <a:ext cx="4114800" cy="5465763"/>
          </a:xfrm>
        </p:spPr>
        <p:txBody>
          <a:bodyPr>
            <a:normAutofit/>
          </a:bodyPr>
          <a:lstStyle>
            <a:lvl1pPr>
              <a:defRPr sz="2400" baseline="0"/>
            </a:lvl1pPr>
            <a:lvl2pPr>
              <a:defRPr sz="2200" baseline="0"/>
            </a:lvl2pPr>
            <a:lvl3pPr>
              <a:defRPr sz="2000" baseline="0"/>
            </a:lvl3pPr>
            <a:lvl4pPr>
              <a:defRPr sz="1800" baseline="0"/>
            </a:lvl4pPr>
            <a:lvl5pPr>
              <a:defRPr sz="18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225" y="2147888"/>
            <a:ext cx="3008313" cy="326231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10/11/2014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0113" y="244158"/>
            <a:ext cx="7345362" cy="1339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0112" y="2133601"/>
            <a:ext cx="7345363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3840" y="6371591"/>
            <a:ext cx="2133600" cy="2593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60000"/>
                    <a:lumOff val="40000"/>
                  </a:schemeClr>
                </a:solidFill>
                <a:latin typeface="Brush Script MT" pitchFamily="66" charset="0"/>
              </a:defRPr>
            </a:lvl1pPr>
          </a:lstStyle>
          <a:p>
            <a:fld id="{7D290233-0DD1-4A80-BB1E-9ADC3556DBB6}" type="datetimeFigureOut">
              <a:rPr lang="en-US" smtClean="0"/>
              <a:t>10/11/2014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58840" y="6371591"/>
            <a:ext cx="2895600" cy="2578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200" kern="1200">
                <a:solidFill>
                  <a:schemeClr val="bg2">
                    <a:lumMod val="60000"/>
                    <a:lumOff val="40000"/>
                  </a:schemeClr>
                </a:solidFill>
                <a:latin typeface="Brush Script MT" pitchFamily="66" charset="0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91000" y="6356350"/>
            <a:ext cx="762000" cy="271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ctr" defTabSz="914400" rtl="0" eaLnBrk="1" latinLnBrk="0" hangingPunct="1">
              <a:defRPr sz="1200" kern="120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79438" indent="-228600" algn="l" defTabSz="914400" rtl="0" eaLnBrk="1" latinLnBrk="0" hangingPunct="1">
        <a:spcBef>
          <a:spcPts val="6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8038" indent="-2286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36638" indent="-228600" algn="l" defTabSz="914400" rtl="0" eaLnBrk="1" latinLnBrk="0" hangingPunct="1">
        <a:spcBef>
          <a:spcPts val="6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265238" indent="-2286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485900" indent="-228600" algn="l" defTabSz="914400" rtl="0" eaLnBrk="1" latinLnBrk="0" hangingPunct="1">
        <a:spcBef>
          <a:spcPct val="200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712913" indent="-2286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947863" indent="-228600" algn="l" defTabSz="914400" rtl="0" eaLnBrk="1" latinLnBrk="0" hangingPunct="1">
        <a:spcBef>
          <a:spcPct val="200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174875" indent="-2286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lang="en-US" sz="1800" kern="1200" dirty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emf"/><Relationship Id="rId3" Type="http://schemas.openxmlformats.org/officeDocument/2006/relationships/hyperlink" Target="mailto:pete@perl.careers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0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pete@perl.careers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erlcareers logo_whit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817282"/>
            <a:ext cx="9144000" cy="64647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How to write a Developer </a:t>
            </a:r>
            <a:r>
              <a:rPr lang="en-US" dirty="0" smtClean="0"/>
              <a:t>CV/résumé </a:t>
            </a:r>
            <a:r>
              <a:rPr lang="en-US" dirty="0"/>
              <a:t>that will get you hired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05180"/>
            <a:ext cx="7342188" cy="1752600"/>
          </a:xfrm>
        </p:spPr>
        <p:txBody>
          <a:bodyPr/>
          <a:lstStyle/>
          <a:p>
            <a:r>
              <a:rPr lang="en-US" dirty="0" smtClean="0"/>
              <a:t>Peter Sergeant - </a:t>
            </a:r>
            <a:r>
              <a:rPr lang="en-US" dirty="0" smtClean="0">
                <a:hlinkClick r:id="rId3"/>
              </a:rPr>
              <a:t>pete@perl.careers</a:t>
            </a:r>
            <a:r>
              <a:rPr lang="en-US" dirty="0"/>
              <a:t> </a:t>
            </a:r>
            <a:r>
              <a:rPr lang="en-US" dirty="0" smtClean="0"/>
              <a:t>- http://</a:t>
            </a:r>
            <a:r>
              <a:rPr lang="en-US" dirty="0" err="1" smtClean="0"/>
              <a:t>perl.careers</a:t>
            </a:r>
            <a:r>
              <a:rPr lang="en-US" dirty="0" smtClean="0"/>
              <a:t>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053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HR Person / Recruiter</a:t>
            </a:r>
            <a:br>
              <a:rPr lang="en-US" dirty="0" smtClean="0"/>
            </a:br>
            <a:r>
              <a:rPr lang="en-US" dirty="0" smtClean="0"/>
              <a:t>Questions (1/3)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 you have appropriate skills for the role?</a:t>
            </a:r>
          </a:p>
          <a:p>
            <a:pPr lvl="1"/>
            <a:r>
              <a:rPr lang="en-US" dirty="0" smtClean="0"/>
              <a:t>Keyword matching</a:t>
            </a:r>
          </a:p>
          <a:p>
            <a:pPr lvl="2"/>
            <a:r>
              <a:rPr lang="en-US" dirty="0" smtClean="0"/>
              <a:t>“Sorry, you need JavaScript experience, but all I can see in the web development section is </a:t>
            </a:r>
            <a:r>
              <a:rPr lang="en-US" dirty="0" err="1" smtClean="0"/>
              <a:t>AngularJS</a:t>
            </a:r>
            <a:r>
              <a:rPr lang="en-US" dirty="0" smtClean="0"/>
              <a:t> and </a:t>
            </a:r>
            <a:r>
              <a:rPr lang="en-US" dirty="0" err="1" smtClean="0"/>
              <a:t>jQuery</a:t>
            </a:r>
            <a:r>
              <a:rPr lang="en-US" dirty="0" smtClean="0"/>
              <a:t>”</a:t>
            </a:r>
          </a:p>
          <a:p>
            <a:pPr lvl="2"/>
            <a:r>
              <a:rPr lang="en-US" dirty="0" smtClean="0"/>
              <a:t>Pays to be explicit and verbose about skills, but more on that later</a:t>
            </a:r>
          </a:p>
          <a:p>
            <a:pPr lvl="1"/>
            <a:r>
              <a:rPr lang="en-US" dirty="0" smtClean="0"/>
              <a:t>Vague understanding of the job specification by talking to the Hiring Manager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176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HR Person / Recruiter</a:t>
            </a:r>
            <a:br>
              <a:rPr lang="en-US" dirty="0" smtClean="0"/>
            </a:br>
            <a:r>
              <a:rPr lang="en-US" dirty="0" smtClean="0"/>
              <a:t>Questions (2/3)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Are you employable?</a:t>
            </a:r>
          </a:p>
          <a:p>
            <a:pPr lvl="1"/>
            <a:r>
              <a:rPr lang="en-US" dirty="0" smtClean="0"/>
              <a:t>Does your work experience have large and unexplained gaps?</a:t>
            </a:r>
          </a:p>
          <a:p>
            <a:pPr lvl="1"/>
            <a:r>
              <a:rPr lang="en-US" dirty="0" smtClean="0"/>
              <a:t>Do you have lots of jobs that weren’t contracts and lasted less than two years?</a:t>
            </a:r>
          </a:p>
          <a:p>
            <a:pPr lvl="1"/>
            <a:r>
              <a:rPr lang="en-US" dirty="0" smtClean="0"/>
              <a:t>Do you say nasty things about previous employers?</a:t>
            </a:r>
          </a:p>
          <a:p>
            <a:pPr lvl="1"/>
            <a:r>
              <a:rPr lang="en-US" dirty="0" smtClean="0"/>
              <a:t>Does your LinkedIn profile match your CV?</a:t>
            </a:r>
          </a:p>
          <a:p>
            <a:pPr lvl="1"/>
            <a:r>
              <a:rPr lang="en-US" dirty="0" smtClean="0"/>
              <a:t>Does </a:t>
            </a:r>
            <a:r>
              <a:rPr lang="en-US" dirty="0" err="1" smtClean="0"/>
              <a:t>Googling</a:t>
            </a:r>
            <a:r>
              <a:rPr lang="en-US" dirty="0" smtClean="0"/>
              <a:t> your name bring up your blog about how you’re trying to overthrow the government?</a:t>
            </a:r>
          </a:p>
          <a:p>
            <a:r>
              <a:rPr lang="en-US" dirty="0" smtClean="0"/>
              <a:t>Basically:</a:t>
            </a:r>
          </a:p>
          <a:p>
            <a:pPr lvl="1"/>
            <a:r>
              <a:rPr lang="en-US" dirty="0" smtClean="0"/>
              <a:t>If they’re internal HR, they want to know if you’re likely to be a liability to the company</a:t>
            </a:r>
          </a:p>
          <a:p>
            <a:pPr lvl="1"/>
            <a:r>
              <a:rPr lang="en-US" dirty="0" smtClean="0"/>
              <a:t>If they’re a recruiter, they want to know if they’re going to look like an idiot when you reveal in the interview that you were fired from your previous three roles</a:t>
            </a:r>
          </a:p>
          <a:p>
            <a:r>
              <a:rPr lang="en-US" dirty="0" smtClean="0"/>
              <a:t>Later…</a:t>
            </a:r>
          </a:p>
          <a:p>
            <a:pPr lvl="1"/>
            <a:r>
              <a:rPr lang="en-US" dirty="0" smtClean="0"/>
              <a:t>We’ll be covering how to make sure your mottled job history looks reasonable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871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HR Person / Recruiter</a:t>
            </a:r>
            <a:br>
              <a:rPr lang="en-US" dirty="0" smtClean="0"/>
            </a:br>
            <a:r>
              <a:rPr lang="en-US" dirty="0" smtClean="0"/>
              <a:t>Questions (3/3)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Are you eligible to work in the UK?</a:t>
            </a:r>
          </a:p>
          <a:p>
            <a:pPr lvl="1"/>
            <a:r>
              <a:rPr lang="en-US" dirty="0" smtClean="0"/>
              <a:t>Is your current location listed as non-UK?</a:t>
            </a:r>
          </a:p>
          <a:p>
            <a:pPr lvl="1"/>
            <a:r>
              <a:rPr lang="en-US" dirty="0" smtClean="0"/>
              <a:t>Have most of your jobs been in countries outside the EU?</a:t>
            </a:r>
          </a:p>
          <a:p>
            <a:pPr lvl="1"/>
            <a:r>
              <a:rPr lang="en-US" dirty="0" smtClean="0"/>
              <a:t>If you have a “non-English” name, have you been clear about the citizenship you hold?</a:t>
            </a:r>
          </a:p>
          <a:p>
            <a:r>
              <a:rPr lang="en-US" dirty="0" smtClean="0"/>
              <a:t>Because…</a:t>
            </a:r>
          </a:p>
          <a:p>
            <a:pPr lvl="1"/>
            <a:r>
              <a:rPr lang="en-US" dirty="0" smtClean="0"/>
              <a:t>Most companies are too lazy to sponsor foreign workers</a:t>
            </a:r>
          </a:p>
          <a:p>
            <a:pPr lvl="1"/>
            <a:r>
              <a:rPr lang="en-US" dirty="0" smtClean="0"/>
              <a:t>No-one wants to waste time on interviews for someone who can’t legally accept a job they’re offered</a:t>
            </a:r>
          </a:p>
          <a:p>
            <a:r>
              <a:rPr lang="en-US" dirty="0" smtClean="0"/>
              <a:t>Later…</a:t>
            </a:r>
          </a:p>
          <a:p>
            <a:pPr lvl="1"/>
            <a:r>
              <a:rPr lang="en-US" dirty="0" smtClean="0"/>
              <a:t>We’ll talk about how to make sure you don’t get excluded at this stage…</a:t>
            </a:r>
          </a:p>
        </p:txBody>
      </p:sp>
    </p:spTree>
    <p:extLst>
      <p:ext uri="{BB962C8B-B14F-4D97-AF65-F5344CB8AC3E}">
        <p14:creationId xmlns:p14="http://schemas.microsoft.com/office/powerpoint/2010/main" val="3501665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Hiring Manager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(Usually) Senior technical person</a:t>
            </a:r>
          </a:p>
          <a:p>
            <a:r>
              <a:rPr lang="en-US" dirty="0" smtClean="0"/>
              <a:t>Quite possibly your future line manager</a:t>
            </a:r>
          </a:p>
          <a:p>
            <a:r>
              <a:rPr lang="en-US" dirty="0" smtClean="0"/>
              <a:t>Has much better things to do than read your CV</a:t>
            </a:r>
          </a:p>
          <a:p>
            <a:r>
              <a:rPr lang="en-US" b="1" dirty="0" smtClean="0"/>
              <a:t>Is it worth investing time in getting you in for a phone or in-person interview?</a:t>
            </a:r>
          </a:p>
          <a:p>
            <a:endParaRPr lang="en-US" b="1" dirty="0" smtClean="0"/>
          </a:p>
          <a:p>
            <a:endParaRPr lang="en-US" dirty="0" smtClean="0"/>
          </a:p>
        </p:txBody>
      </p:sp>
      <p:pic>
        <p:nvPicPr>
          <p:cNvPr id="16" name="Content Placeholder 15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87629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Hiring Manager</a:t>
            </a:r>
            <a:br>
              <a:rPr lang="en-US" dirty="0" smtClean="0"/>
            </a:br>
            <a:r>
              <a:rPr lang="en-US" dirty="0" smtClean="0"/>
              <a:t>Questions (1/3)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 you have actual commercial Perl experience?</a:t>
            </a:r>
          </a:p>
          <a:p>
            <a:pPr lvl="1"/>
            <a:r>
              <a:rPr lang="en-US" dirty="0" smtClean="0"/>
              <a:t>… or is Perl one of many languages you wrote a few lines of once?</a:t>
            </a:r>
          </a:p>
          <a:p>
            <a:pPr lvl="1"/>
            <a:r>
              <a:rPr lang="en-US" dirty="0" smtClean="0"/>
              <a:t>… are you a </a:t>
            </a:r>
            <a:r>
              <a:rPr lang="en-US" dirty="0" err="1" smtClean="0"/>
              <a:t>sysadmin</a:t>
            </a:r>
            <a:r>
              <a:rPr lang="en-US" dirty="0" smtClean="0"/>
              <a:t> who has done terrible, terrible things in Perl?</a:t>
            </a:r>
          </a:p>
        </p:txBody>
      </p:sp>
    </p:spTree>
    <p:extLst>
      <p:ext uri="{BB962C8B-B14F-4D97-AF65-F5344CB8AC3E}">
        <p14:creationId xmlns:p14="http://schemas.microsoft.com/office/powerpoint/2010/main" val="1049168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Hiring Manager</a:t>
            </a:r>
            <a:br>
              <a:rPr lang="en-US" dirty="0" smtClean="0"/>
            </a:br>
            <a:r>
              <a:rPr lang="en-US" dirty="0" smtClean="0"/>
              <a:t>Questions (2/3)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 you have the other required skills?</a:t>
            </a:r>
          </a:p>
          <a:p>
            <a:pPr lvl="1"/>
            <a:r>
              <a:rPr lang="en-US" dirty="0" smtClean="0"/>
              <a:t>Knows which ones are important and which are not</a:t>
            </a:r>
          </a:p>
          <a:p>
            <a:pPr lvl="1"/>
            <a:r>
              <a:rPr lang="en-US" dirty="0" smtClean="0"/>
              <a:t>Actually knows what the candidate requirements are</a:t>
            </a:r>
          </a:p>
          <a:p>
            <a:pPr lvl="1"/>
            <a:r>
              <a:rPr lang="en-US" dirty="0" smtClean="0"/>
              <a:t>Hiring Manager secretly </a:t>
            </a:r>
            <a:r>
              <a:rPr lang="en-US" dirty="0" smtClean="0"/>
              <a:t>believes she could have just written “Senior Perl Developer”, and the right people would have applied</a:t>
            </a:r>
          </a:p>
          <a:p>
            <a:pPr lvl="2"/>
            <a:r>
              <a:rPr lang="en-US" dirty="0" smtClean="0"/>
              <a:t>HR bullied her in to writing a job description</a:t>
            </a:r>
          </a:p>
        </p:txBody>
      </p:sp>
    </p:spTree>
    <p:extLst>
      <p:ext uri="{BB962C8B-B14F-4D97-AF65-F5344CB8AC3E}">
        <p14:creationId xmlns:p14="http://schemas.microsoft.com/office/powerpoint/2010/main" val="303076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Hiring Manager</a:t>
            </a:r>
            <a:br>
              <a:rPr lang="en-US" dirty="0" smtClean="0"/>
            </a:br>
            <a:r>
              <a:rPr lang="en-US" dirty="0" smtClean="0"/>
              <a:t>Questions (3/3)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Bonus points: do you have any open-source work?</a:t>
            </a:r>
          </a:p>
          <a:p>
            <a:pPr lvl="1"/>
            <a:r>
              <a:rPr lang="en-US" dirty="0" smtClean="0"/>
              <a:t>Not required, but usually a big win</a:t>
            </a:r>
          </a:p>
          <a:p>
            <a:pPr lvl="1"/>
            <a:r>
              <a:rPr lang="en-US" dirty="0" smtClean="0"/>
              <a:t>Shows you actually care about programming</a:t>
            </a:r>
          </a:p>
          <a:p>
            <a:pPr lvl="1"/>
            <a:r>
              <a:rPr lang="en-US" dirty="0" smtClean="0"/>
              <a:t>We’ll talk about how to dress this up later, even if you have very little</a:t>
            </a:r>
          </a:p>
        </p:txBody>
      </p:sp>
    </p:spTree>
    <p:extLst>
      <p:ext uri="{BB962C8B-B14F-4D97-AF65-F5344CB8AC3E}">
        <p14:creationId xmlns:p14="http://schemas.microsoft.com/office/powerpoint/2010/main" val="267701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Interviewing Developers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Your future coworkers</a:t>
            </a:r>
          </a:p>
          <a:p>
            <a:r>
              <a:rPr lang="en-US" dirty="0" smtClean="0"/>
              <a:t>Often a random selection of developers who the Hiring Manager could lay her hands on</a:t>
            </a:r>
          </a:p>
          <a:p>
            <a:r>
              <a:rPr lang="en-US" dirty="0" smtClean="0"/>
              <a:t>They have absolutely no idea what they’re doing</a:t>
            </a:r>
          </a:p>
          <a:p>
            <a:r>
              <a:rPr lang="en-US" dirty="0" smtClean="0"/>
              <a:t>Probably the people with the most sway over if you get hired</a:t>
            </a:r>
          </a:p>
          <a:p>
            <a:r>
              <a:rPr lang="en-US" b="1" dirty="0" smtClean="0"/>
              <a:t>Stave off boredom during the interview and form an opinion on if they would enjoy working with you</a:t>
            </a:r>
          </a:p>
          <a:p>
            <a:endParaRPr lang="en-US" dirty="0" smtClean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30862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Interviewing Developers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Questions (1/3)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 you know about Perl and programming?</a:t>
            </a:r>
          </a:p>
          <a:p>
            <a:pPr lvl="1"/>
            <a:r>
              <a:rPr lang="en-US" dirty="0" smtClean="0"/>
              <a:t>This may well take the form of random trivia questions they recently learned the answers to</a:t>
            </a:r>
          </a:p>
          <a:p>
            <a:pPr lvl="2"/>
            <a:r>
              <a:rPr lang="en-US" dirty="0" smtClean="0"/>
              <a:t>“What does this snippet of code I pulled from a Code Golf site do?”</a:t>
            </a:r>
          </a:p>
          <a:p>
            <a:pPr lvl="2"/>
            <a:r>
              <a:rPr lang="en-US" dirty="0" smtClean="0"/>
              <a:t>All sorts of stupid questions about the comma operator</a:t>
            </a:r>
          </a:p>
          <a:p>
            <a:pPr lvl="2"/>
            <a:r>
              <a:rPr lang="en-US" dirty="0" smtClean="0"/>
              <a:t>“What’s a Monad?”</a:t>
            </a:r>
          </a:p>
          <a:p>
            <a:pPr lvl="1"/>
            <a:r>
              <a:rPr lang="en-US" dirty="0" smtClean="0"/>
              <a:t>You need to give them more interesting things to talk about instead, and we’ll talk about how in a minute</a:t>
            </a:r>
          </a:p>
        </p:txBody>
      </p:sp>
    </p:spTree>
    <p:extLst>
      <p:ext uri="{BB962C8B-B14F-4D97-AF65-F5344CB8AC3E}">
        <p14:creationId xmlns:p14="http://schemas.microsoft.com/office/powerpoint/2010/main" val="926802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Interviewing </a:t>
            </a:r>
            <a:r>
              <a:rPr lang="en-US" dirty="0" smtClean="0"/>
              <a:t>Developers</a:t>
            </a:r>
            <a:br>
              <a:rPr lang="en-US" dirty="0" smtClean="0"/>
            </a:br>
            <a:r>
              <a:rPr lang="en-US" dirty="0" smtClean="0"/>
              <a:t>Questions (2/3)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Could they work with you?</a:t>
            </a:r>
          </a:p>
          <a:p>
            <a:pPr lvl="1"/>
            <a:r>
              <a:rPr lang="en-US" dirty="0" smtClean="0"/>
              <a:t>Are you friendly and do you smile?</a:t>
            </a:r>
          </a:p>
          <a:p>
            <a:pPr lvl="1"/>
            <a:r>
              <a:rPr lang="en-US" dirty="0" smtClean="0"/>
              <a:t>Do you get irritated and flustered by inane technical trivia questions?</a:t>
            </a:r>
          </a:p>
          <a:p>
            <a:pPr lvl="1"/>
            <a:r>
              <a:rPr lang="en-US" dirty="0" smtClean="0"/>
              <a:t>Do you smell funny, and did you wear a suit</a:t>
            </a:r>
            <a:r>
              <a:rPr lang="en-US" dirty="0" smtClean="0"/>
              <a:t>?</a:t>
            </a:r>
          </a:p>
          <a:p>
            <a:pPr lvl="2"/>
            <a:r>
              <a:rPr lang="en-US" dirty="0" smtClean="0"/>
              <a:t>Or at least business casual</a:t>
            </a:r>
          </a:p>
          <a:p>
            <a:pPr lvl="2"/>
            <a:r>
              <a:rPr lang="en-US" dirty="0" smtClean="0"/>
              <a:t>If you can’t be bothered to dress up a little bit for your interview, the Hiring Manager knows that you are going to be a huge pain in the ass to manage</a:t>
            </a:r>
          </a:p>
          <a:p>
            <a:pPr lvl="3"/>
            <a:r>
              <a:rPr lang="en-US" dirty="0" smtClean="0"/>
              <a:t>True fact.</a:t>
            </a: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719355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All About Me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00" y="3335142"/>
            <a:ext cx="2794000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8183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Interviewing Developers</a:t>
            </a:r>
            <a:br>
              <a:rPr lang="en-US" dirty="0"/>
            </a:br>
            <a:r>
              <a:rPr lang="en-US" dirty="0"/>
              <a:t>Questions (3/3)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They don’t do this for a living</a:t>
            </a:r>
          </a:p>
          <a:p>
            <a:r>
              <a:rPr lang="en-US" dirty="0"/>
              <a:t>You need to </a:t>
            </a:r>
            <a:r>
              <a:rPr lang="en-US" b="1" dirty="0"/>
              <a:t>help them</a:t>
            </a:r>
            <a:r>
              <a:rPr lang="en-US" dirty="0"/>
              <a:t> find interesting things about you to talk about</a:t>
            </a:r>
          </a:p>
          <a:p>
            <a:r>
              <a:rPr lang="en-US" dirty="0"/>
              <a:t>They will be desperately scanning your CV for interesting things to talk about to avoid awkward small talk</a:t>
            </a:r>
          </a:p>
          <a:p>
            <a:r>
              <a:rPr lang="en-US" dirty="0"/>
              <a:t>Your CV should be full of interesting things about technology you want to talk about</a:t>
            </a:r>
          </a:p>
          <a:p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47406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Gatekeepers: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Your CV needs to help each of them answer their questions</a:t>
            </a:r>
          </a:p>
          <a:p>
            <a:r>
              <a:rPr lang="en-US" dirty="0" smtClean="0"/>
              <a:t>Nobody enjoys reading CVs</a:t>
            </a:r>
          </a:p>
          <a:p>
            <a:pPr lvl="1"/>
            <a:r>
              <a:rPr lang="en-US" dirty="0" smtClean="0"/>
              <a:t>The best anyone will do is skim it</a:t>
            </a:r>
          </a:p>
          <a:p>
            <a:r>
              <a:rPr lang="en-US" dirty="0" smtClean="0"/>
              <a:t>Make it easy for them to answer their questions</a:t>
            </a:r>
          </a:p>
          <a:p>
            <a:r>
              <a:rPr lang="en-US" dirty="0" smtClean="0"/>
              <a:t>Avoid any show-stopper bugs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2684698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Summary Section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2218" y="3428936"/>
            <a:ext cx="3005103" cy="2691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9686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648199" y="2147889"/>
            <a:ext cx="3566160" cy="392747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79438" indent="-228600" algn="l" defTabSz="914400" rtl="0" eaLnBrk="1" latinLnBrk="0" hangingPunct="1">
              <a:spcBef>
                <a:spcPts val="6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8038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6638" indent="-228600" algn="l" defTabSz="914400" rtl="0" eaLnBrk="1" latinLnBrk="0" hangingPunct="1">
              <a:spcBef>
                <a:spcPts val="6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65238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4859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lang="en-US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712913" indent="-228600" algn="l" defTabSz="914400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lang="en-US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947863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lang="en-US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174875" indent="-228600" algn="l" defTabSz="914400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lang="en-US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cs typeface="Comic Sans MS"/>
              </a:rPr>
              <a:t>A description of your character attributes and career goals</a:t>
            </a:r>
          </a:p>
          <a:p>
            <a:r>
              <a:rPr lang="en-US" dirty="0" smtClean="0">
                <a:cs typeface="Comic Sans MS"/>
              </a:rPr>
              <a:t>No-one cares</a:t>
            </a:r>
          </a:p>
          <a:p>
            <a:pPr lvl="1"/>
            <a:r>
              <a:rPr lang="en-US" dirty="0" smtClean="0">
                <a:cs typeface="Comic Sans MS"/>
              </a:rPr>
              <a:t>Recruiters and HR people think programmers are weird already, this won’t help</a:t>
            </a:r>
          </a:p>
          <a:p>
            <a:pPr lvl="1"/>
            <a:r>
              <a:rPr lang="en-US" dirty="0" smtClean="0">
                <a:cs typeface="Comic Sans MS"/>
              </a:rPr>
              <a:t>Hiring managers have off-the-charts cynicism, and know it’s a bunch of twaddle</a:t>
            </a:r>
          </a:p>
          <a:p>
            <a:pPr lvl="1"/>
            <a:r>
              <a:rPr lang="en-US" dirty="0" smtClean="0">
                <a:cs typeface="Comic Sans MS"/>
              </a:rPr>
              <a:t>Interviewing developers will think you’re an idiot.</a:t>
            </a:r>
            <a:endParaRPr lang="en-US" dirty="0">
              <a:cs typeface="Comic Sans M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Summary Section:</a:t>
            </a:r>
            <a:br>
              <a:rPr lang="en-US" dirty="0" smtClean="0"/>
            </a:br>
            <a:r>
              <a:rPr lang="en-US" dirty="0" smtClean="0"/>
              <a:t>How to get it wrong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0113" y="2147889"/>
            <a:ext cx="3566160" cy="195361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>
                <a:latin typeface="Comic Sans MS"/>
                <a:cs typeface="Comic Sans MS"/>
              </a:rPr>
              <a:t>“</a:t>
            </a:r>
            <a:r>
              <a:rPr lang="en-US" dirty="0">
                <a:latin typeface="Comic Sans MS"/>
                <a:cs typeface="Comic Sans MS"/>
              </a:rPr>
              <a:t>I am a self starter and also a quick learner</a:t>
            </a:r>
            <a:r>
              <a:rPr lang="en-US" dirty="0" smtClean="0">
                <a:latin typeface="Comic Sans MS"/>
                <a:cs typeface="Comic Sans MS"/>
              </a:rPr>
              <a:t>. I am highly motivated, with ambitions to work for a company whose high standards match my own. I am conscientious and experienced in all aspects of software development, including PERL, CGI, and HTML programming languages.</a:t>
            </a:r>
            <a:endParaRPr lang="en-US" dirty="0">
              <a:latin typeface="Comic Sans MS"/>
              <a:cs typeface="Comic Sans MS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113" y="4101499"/>
            <a:ext cx="3566160" cy="1973863"/>
          </a:xfrm>
        </p:spPr>
      </p:pic>
    </p:spTree>
    <p:extLst>
      <p:ext uri="{BB962C8B-B14F-4D97-AF65-F5344CB8AC3E}">
        <p14:creationId xmlns:p14="http://schemas.microsoft.com/office/powerpoint/2010/main" val="2843408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Summary Section:</a:t>
            </a:r>
            <a:br>
              <a:rPr lang="en-US" dirty="0" smtClean="0"/>
            </a:br>
            <a:r>
              <a:rPr lang="en-US" dirty="0" smtClean="0"/>
              <a:t>The Good News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It’s possible to do this well enough that people won’t really bother reading the rest of the CV</a:t>
            </a:r>
          </a:p>
          <a:p>
            <a:r>
              <a:rPr lang="en-US" dirty="0" smtClean="0"/>
              <a:t>You can give each of the audiences something to read</a:t>
            </a:r>
          </a:p>
          <a:p>
            <a:r>
              <a:rPr lang="en-US" dirty="0" smtClean="0"/>
              <a:t>You will need precisely 3 bullet points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352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Summary Section:</a:t>
            </a:r>
            <a:br>
              <a:rPr lang="en-US" dirty="0" smtClean="0"/>
            </a:br>
            <a:r>
              <a:rPr lang="en-US" dirty="0" smtClean="0"/>
              <a:t>HR Person / Recruiter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0111" y="4908071"/>
            <a:ext cx="3566160" cy="1167292"/>
          </a:xfrm>
          <a:ln>
            <a:solidFill>
              <a:schemeClr val="bg2"/>
            </a:solidFill>
          </a:ln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“I </a:t>
            </a:r>
            <a:r>
              <a:rPr lang="en-US" dirty="0"/>
              <a:t>am a </a:t>
            </a:r>
            <a:r>
              <a:rPr lang="en-US" dirty="0" smtClean="0"/>
              <a:t>Senior </a:t>
            </a:r>
            <a:r>
              <a:rPr lang="en-US" dirty="0"/>
              <a:t>Perl </a:t>
            </a:r>
            <a:r>
              <a:rPr lang="en-US" dirty="0" smtClean="0"/>
              <a:t>Developer </a:t>
            </a:r>
            <a:r>
              <a:rPr lang="en-US" dirty="0"/>
              <a:t>with 15 years experience</a:t>
            </a:r>
            <a:r>
              <a:rPr lang="en-US" dirty="0" smtClean="0"/>
              <a:t>, including exposure </a:t>
            </a:r>
            <a:r>
              <a:rPr lang="en-US" dirty="0"/>
              <a:t>to Puppet and </a:t>
            </a:r>
            <a:r>
              <a:rPr lang="en-US" dirty="0" smtClean="0"/>
              <a:t>Chef and JavaScript</a:t>
            </a:r>
            <a:r>
              <a:rPr lang="en-US" dirty="0"/>
              <a:t>, CSS and </a:t>
            </a:r>
            <a:r>
              <a:rPr lang="en-US" dirty="0" smtClean="0"/>
              <a:t>AJAX”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200" y="2147888"/>
            <a:ext cx="3565525" cy="3927475"/>
          </a:xfr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900111" y="2300288"/>
            <a:ext cx="3566160" cy="241901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79438" indent="-228600" algn="l" defTabSz="914400" rtl="0" eaLnBrk="1" latinLnBrk="0" hangingPunct="1">
              <a:spcBef>
                <a:spcPts val="6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8038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6638" indent="-228600" algn="l" defTabSz="914400" rtl="0" eaLnBrk="1" latinLnBrk="0" hangingPunct="1">
              <a:spcBef>
                <a:spcPts val="6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65238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4859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lang="en-US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712913" indent="-228600" algn="l" defTabSz="914400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lang="en-US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947863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lang="en-US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174875" indent="-228600" algn="l" defTabSz="914400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lang="en-US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Help tell them you’re in the right place</a:t>
            </a:r>
          </a:p>
          <a:p>
            <a:r>
              <a:rPr lang="en-US" b="1" dirty="0" smtClean="0"/>
              <a:t>Repeat the job title back to them</a:t>
            </a:r>
          </a:p>
          <a:p>
            <a:r>
              <a:rPr lang="en-US" dirty="0" smtClean="0"/>
              <a:t>Throw in some of the skills that were listed as required</a:t>
            </a:r>
          </a:p>
          <a:p>
            <a:r>
              <a:rPr lang="en-US" dirty="0" smtClean="0"/>
              <a:t>Help them to understand that they are, in fact, looking at a CV for a “Senior Perl Developer” by writing it down</a:t>
            </a:r>
          </a:p>
        </p:txBody>
      </p:sp>
    </p:spTree>
    <p:extLst>
      <p:ext uri="{BB962C8B-B14F-4D97-AF65-F5344CB8AC3E}">
        <p14:creationId xmlns:p14="http://schemas.microsoft.com/office/powerpoint/2010/main" val="2291749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Summary Section:</a:t>
            </a:r>
            <a:br>
              <a:rPr lang="en-US" dirty="0" smtClean="0"/>
            </a:br>
            <a:r>
              <a:rPr lang="en-US" dirty="0" smtClean="0"/>
              <a:t>Hiring Manager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 smtClean="0"/>
              <a:t>DEMONSTRATE UNDERSTANDING</a:t>
            </a:r>
            <a:endParaRPr lang="en-US" dirty="0" smtClean="0"/>
          </a:p>
          <a:p>
            <a:pPr lvl="1"/>
            <a:r>
              <a:rPr lang="en-US" dirty="0" smtClean="0"/>
              <a:t>Don’t just claim skills, prove them</a:t>
            </a:r>
          </a:p>
          <a:p>
            <a:r>
              <a:rPr lang="en-US" b="1" dirty="0" smtClean="0"/>
              <a:t>Mediocre</a:t>
            </a:r>
            <a:r>
              <a:rPr lang="en-US" dirty="0" smtClean="0"/>
              <a:t>: “</a:t>
            </a:r>
            <a:r>
              <a:rPr lang="en-US" dirty="0"/>
              <a:t>8 years of Perl, testing, </a:t>
            </a:r>
            <a:r>
              <a:rPr lang="en-US" dirty="0" err="1"/>
              <a:t>DBIx</a:t>
            </a:r>
            <a:r>
              <a:rPr lang="en-US" dirty="0"/>
              <a:t>::Class, </a:t>
            </a:r>
            <a:r>
              <a:rPr lang="en-US" dirty="0" err="1"/>
              <a:t>Plack</a:t>
            </a:r>
            <a:r>
              <a:rPr lang="en-US" dirty="0"/>
              <a:t>, Catalyst, CGI, Test::</a:t>
            </a:r>
            <a:r>
              <a:rPr lang="en-US" dirty="0" smtClean="0"/>
              <a:t>More”</a:t>
            </a:r>
          </a:p>
          <a:p>
            <a:r>
              <a:rPr lang="en-US" b="1" dirty="0" smtClean="0"/>
              <a:t>Excellent</a:t>
            </a:r>
            <a:r>
              <a:rPr lang="en-US" dirty="0" smtClean="0"/>
              <a:t>: “</a:t>
            </a:r>
            <a:r>
              <a:rPr lang="en-US" dirty="0"/>
              <a:t>I'm an active proponent of Modern Perl - I love the power of composing </a:t>
            </a:r>
            <a:r>
              <a:rPr lang="en-US" dirty="0" err="1"/>
              <a:t>resultsets</a:t>
            </a:r>
            <a:r>
              <a:rPr lang="en-US" dirty="0"/>
              <a:t> in </a:t>
            </a:r>
            <a:r>
              <a:rPr lang="en-US" dirty="0" err="1"/>
              <a:t>DBIx</a:t>
            </a:r>
            <a:r>
              <a:rPr lang="en-US" dirty="0"/>
              <a:t>::Class</a:t>
            </a:r>
            <a:r>
              <a:rPr lang="en-US" dirty="0" smtClean="0"/>
              <a:t>, using </a:t>
            </a:r>
            <a:r>
              <a:rPr lang="en-US" dirty="0" err="1"/>
              <a:t>Plack</a:t>
            </a:r>
            <a:r>
              <a:rPr lang="en-US" dirty="0"/>
              <a:t> to hide web-server implementation details, and the way that Test::Builder-based </a:t>
            </a:r>
            <a:r>
              <a:rPr lang="en-US" dirty="0" smtClean="0"/>
              <a:t>testing tools </a:t>
            </a:r>
            <a:r>
              <a:rPr lang="en-US" dirty="0"/>
              <a:t>all interact well with each </a:t>
            </a:r>
            <a:r>
              <a:rPr lang="en-US" dirty="0" smtClean="0"/>
              <a:t>other”</a:t>
            </a:r>
          </a:p>
          <a:p>
            <a:r>
              <a:rPr lang="en-US" dirty="0" smtClean="0"/>
              <a:t>Say what you like or dislike about the tools you’ve used, and observations on them</a:t>
            </a:r>
          </a:p>
          <a:p>
            <a:pPr lvl="1"/>
            <a:r>
              <a:rPr lang="en-US" dirty="0" smtClean="0"/>
              <a:t>This is approximately a million times more convincing than just listing keywords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469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Summary Section:</a:t>
            </a:r>
            <a:br>
              <a:rPr lang="en-US" dirty="0" smtClean="0"/>
            </a:br>
            <a:r>
              <a:rPr lang="en-US" dirty="0" smtClean="0"/>
              <a:t>The Interviewing Developers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Give them interesting things to talk to you about</a:t>
            </a:r>
          </a:p>
          <a:p>
            <a:pPr lvl="1"/>
            <a:r>
              <a:rPr lang="en-US" dirty="0"/>
              <a:t>“My personal development projects include an automated cat treadmill using </a:t>
            </a:r>
            <a:r>
              <a:rPr lang="en-US" dirty="0" err="1"/>
              <a:t>Arduino</a:t>
            </a:r>
            <a:r>
              <a:rPr lang="en-US" dirty="0"/>
              <a:t> with a digital signal processing component written in Perl using the Event </a:t>
            </a:r>
            <a:r>
              <a:rPr lang="en-US" dirty="0" smtClean="0"/>
              <a:t>module” </a:t>
            </a:r>
            <a:r>
              <a:rPr lang="en-US" b="1" dirty="0" smtClean="0"/>
              <a:t>OR</a:t>
            </a:r>
            <a:endParaRPr lang="en-US" dirty="0" smtClean="0"/>
          </a:p>
          <a:p>
            <a:pPr lvl="1"/>
            <a:r>
              <a:rPr lang="en-US" dirty="0" smtClean="0"/>
              <a:t>“In </a:t>
            </a:r>
            <a:r>
              <a:rPr lang="en-US" dirty="0"/>
              <a:t>my free time, I'm currently working on an app that converts photographs of </a:t>
            </a:r>
            <a:r>
              <a:rPr lang="en-US" dirty="0" smtClean="0"/>
              <a:t>crossword puzzles </a:t>
            </a:r>
            <a:r>
              <a:rPr lang="en-US" dirty="0"/>
              <a:t>in to playable </a:t>
            </a:r>
            <a:r>
              <a:rPr lang="en-US" dirty="0" smtClean="0"/>
              <a:t>games” </a:t>
            </a:r>
            <a:r>
              <a:rPr lang="en-US" b="1" dirty="0" smtClean="0"/>
              <a:t>OR</a:t>
            </a:r>
            <a:endParaRPr lang="en-US" dirty="0" smtClean="0"/>
          </a:p>
          <a:p>
            <a:pPr lvl="1"/>
            <a:r>
              <a:rPr lang="en-US" dirty="0"/>
              <a:t>“I teach an after-work class to my colleagues in using </a:t>
            </a:r>
            <a:r>
              <a:rPr lang="en-US" dirty="0" err="1" smtClean="0"/>
              <a:t>AngularJS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The more interesting things you have to talk about, the more passion you’ll show about programming …</a:t>
            </a:r>
          </a:p>
          <a:p>
            <a:r>
              <a:rPr lang="en-US" dirty="0" smtClean="0"/>
              <a:t>… and the less time they’ll have to ask inane brainteasers they read online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7700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Summary Section:</a:t>
            </a:r>
            <a:br>
              <a:rPr lang="en-US" dirty="0" smtClean="0"/>
            </a:br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1841862"/>
            <a:ext cx="7345363" cy="2448410"/>
          </a:xfrm>
          <a:ln>
            <a:solidFill>
              <a:srgbClr val="7C8F97"/>
            </a:solidFill>
          </a:ln>
        </p:spPr>
        <p:txBody>
          <a:bodyPr>
            <a:noAutofit/>
          </a:bodyPr>
          <a:lstStyle/>
          <a:p>
            <a:pPr marL="0" indent="0">
              <a:spcBef>
                <a:spcPts val="1000"/>
              </a:spcBef>
              <a:buNone/>
            </a:pPr>
            <a:r>
              <a:rPr lang="en-US" sz="1600" b="1" dirty="0" smtClean="0"/>
              <a:t>Summary</a:t>
            </a:r>
          </a:p>
          <a:p>
            <a:pPr marL="0" indent="0">
              <a:spcBef>
                <a:spcPts val="1000"/>
              </a:spcBef>
              <a:buNone/>
            </a:pPr>
            <a:r>
              <a:rPr lang="en-US" sz="1400" dirty="0" smtClean="0"/>
              <a:t>I </a:t>
            </a:r>
            <a:r>
              <a:rPr lang="en-US" sz="1400" dirty="0"/>
              <a:t>am a Senior Perl Developer with 15 years experience, including exposure to </a:t>
            </a:r>
            <a:r>
              <a:rPr lang="en-US" sz="1400" dirty="0" smtClean="0"/>
              <a:t>Puppet, Chef, </a:t>
            </a:r>
            <a:r>
              <a:rPr lang="en-US" sz="1400" dirty="0"/>
              <a:t>JavaScript, CSS and </a:t>
            </a:r>
            <a:r>
              <a:rPr lang="en-US" sz="1400" dirty="0" smtClean="0"/>
              <a:t>AJAX. </a:t>
            </a:r>
          </a:p>
          <a:p>
            <a:pPr marL="0" indent="0">
              <a:spcBef>
                <a:spcPts val="1000"/>
              </a:spcBef>
              <a:buNone/>
            </a:pPr>
            <a:r>
              <a:rPr lang="en-US" sz="1400" dirty="0" smtClean="0"/>
              <a:t>I'm </a:t>
            </a:r>
            <a:r>
              <a:rPr lang="en-US" sz="1400" dirty="0"/>
              <a:t>an active proponent of Modern Perl - I love the power of composing </a:t>
            </a:r>
            <a:r>
              <a:rPr lang="en-US" sz="1400" dirty="0" err="1"/>
              <a:t>resultsets</a:t>
            </a:r>
            <a:r>
              <a:rPr lang="en-US" sz="1400" dirty="0"/>
              <a:t> in </a:t>
            </a:r>
            <a:r>
              <a:rPr lang="en-US" sz="1400" dirty="0" err="1"/>
              <a:t>DBIx</a:t>
            </a:r>
            <a:r>
              <a:rPr lang="en-US" sz="1400" dirty="0"/>
              <a:t>::Class, using </a:t>
            </a:r>
            <a:r>
              <a:rPr lang="en-US" sz="1400" dirty="0" err="1"/>
              <a:t>Plack</a:t>
            </a:r>
            <a:r>
              <a:rPr lang="en-US" sz="1400" dirty="0"/>
              <a:t> to hide web-server implementation details, and the way that Test::Builder-based testing tools all interact well with each </a:t>
            </a:r>
            <a:r>
              <a:rPr lang="en-US" sz="1400" dirty="0" smtClean="0"/>
              <a:t>other</a:t>
            </a:r>
          </a:p>
          <a:p>
            <a:pPr marL="0" indent="0">
              <a:spcBef>
                <a:spcPts val="1000"/>
              </a:spcBef>
              <a:buNone/>
            </a:pPr>
            <a:r>
              <a:rPr lang="en-US" sz="1400" dirty="0"/>
              <a:t>My personal development projects include an automated cat treadmill using </a:t>
            </a:r>
            <a:r>
              <a:rPr lang="en-US" sz="1400" dirty="0" err="1"/>
              <a:t>Arduino</a:t>
            </a:r>
            <a:r>
              <a:rPr lang="en-US" sz="1400" dirty="0"/>
              <a:t> with a digital signal processing component written in Perl using the Event module</a:t>
            </a:r>
            <a:endParaRPr lang="en-US" sz="1400" dirty="0" smtClean="0"/>
          </a:p>
          <a:p>
            <a:pPr>
              <a:spcBef>
                <a:spcPts val="1000"/>
              </a:spcBef>
            </a:pPr>
            <a:endParaRPr lang="en-US" sz="1600" dirty="0" smtClean="0"/>
          </a:p>
          <a:p>
            <a:pPr>
              <a:spcBef>
                <a:spcPts val="1000"/>
              </a:spcBef>
            </a:pPr>
            <a:endParaRPr lang="en-US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900112" y="4444722"/>
            <a:ext cx="734536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If you get this right, that’s all you really need to get an interview</a:t>
            </a:r>
          </a:p>
          <a:p>
            <a:pPr marL="285750" indent="-285750">
              <a:buFont typeface="Arial"/>
              <a:buChar char="•"/>
            </a:pPr>
            <a:r>
              <a:rPr lang="en-US" b="1" i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And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to have interesting things to talk about in your interview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Everybody hates reading CVs, so save everyone some time by </a:t>
            </a: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putting the important stuff succinctly at the start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Just don’t screw up the rest of the CV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Alarmingly easy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That’s what we’ll talk about next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277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Skills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6816" y="3429000"/>
            <a:ext cx="5032634" cy="2727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3498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I am: Perl Developer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13 years commercial experience with Perl</a:t>
            </a:r>
          </a:p>
          <a:p>
            <a:r>
              <a:rPr lang="en-US" dirty="0"/>
              <a:t>Gave my first talk at YAPC ~ 14 years ago</a:t>
            </a:r>
          </a:p>
          <a:p>
            <a:r>
              <a:rPr lang="en-US" dirty="0"/>
              <a:t>15 CPAN distributions</a:t>
            </a:r>
          </a:p>
          <a:p>
            <a:r>
              <a:rPr lang="en-US" dirty="0"/>
              <a:t>Been a contractor, a permanent employee, and a freelancer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7633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Skills</a:t>
            </a:r>
            <a:br>
              <a:rPr lang="en-US" dirty="0" smtClean="0"/>
            </a:br>
            <a:r>
              <a:rPr lang="en-US" dirty="0" smtClean="0"/>
              <a:t>The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1" dirty="0" smtClean="0"/>
              <a:t>TALK ABOUT THE IMPORTANT THINGS FIRST AND AT LENGTH</a:t>
            </a:r>
          </a:p>
          <a:p>
            <a:r>
              <a:rPr lang="en-US" dirty="0" smtClean="0"/>
              <a:t>If your experience with Java Server Pages takes up as much ink as your experience with Template Toolkit, you are </a:t>
            </a:r>
            <a:r>
              <a:rPr lang="en-US" b="1" dirty="0" smtClean="0"/>
              <a:t>DOING IT WRONG</a:t>
            </a:r>
          </a:p>
          <a:p>
            <a:r>
              <a:rPr lang="en-US" dirty="0" smtClean="0"/>
              <a:t>If your experience with Java Server Pages takes up as much ink as the fact you once read the Class::MOP documentation in depth, you are </a:t>
            </a:r>
            <a:r>
              <a:rPr lang="en-US" b="1" dirty="0" smtClean="0"/>
              <a:t>STILL DOING IT WRONG</a:t>
            </a:r>
            <a:endParaRPr lang="en-US" dirty="0" smtClean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597104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Skills</a:t>
            </a:r>
            <a:br>
              <a:rPr lang="en-US" dirty="0" smtClean="0"/>
            </a:br>
            <a:r>
              <a:rPr lang="en-US" dirty="0" smtClean="0"/>
              <a:t>Bad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ln>
            <a:solidFill>
              <a:srgbClr val="7C8F97"/>
            </a:solidFill>
          </a:ln>
        </p:spPr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>
                <a:latin typeface="Comic Sans MS"/>
                <a:cs typeface="Comic Sans MS"/>
              </a:rPr>
              <a:t>Perl (7 years)</a:t>
            </a:r>
          </a:p>
          <a:p>
            <a:pPr marL="285750" indent="-285750">
              <a:buFontTx/>
              <a:buChar char="•"/>
            </a:pPr>
            <a:r>
              <a:rPr lang="en-US" dirty="0">
                <a:latin typeface="Comic Sans MS"/>
                <a:cs typeface="Comic Sans MS"/>
              </a:rPr>
              <a:t>Java (2 years)</a:t>
            </a:r>
          </a:p>
          <a:p>
            <a:pPr marL="285750" indent="-285750">
              <a:buFontTx/>
              <a:buChar char="•"/>
            </a:pPr>
            <a:r>
              <a:rPr lang="en-US" dirty="0">
                <a:latin typeface="Comic Sans MS"/>
                <a:cs typeface="Comic Sans MS"/>
              </a:rPr>
              <a:t>Linux (5.5 years)</a:t>
            </a:r>
          </a:p>
          <a:p>
            <a:pPr marL="285750" indent="-285750">
              <a:buFontTx/>
              <a:buChar char="•"/>
            </a:pPr>
            <a:r>
              <a:rPr lang="en-US" dirty="0">
                <a:latin typeface="Comic Sans MS"/>
                <a:cs typeface="Comic Sans MS"/>
              </a:rPr>
              <a:t>CGI (2 years)</a:t>
            </a:r>
          </a:p>
          <a:p>
            <a:pPr marL="285750" indent="-285750">
              <a:buFontTx/>
              <a:buChar char="•"/>
            </a:pPr>
            <a:r>
              <a:rPr lang="en-US" dirty="0">
                <a:latin typeface="Comic Sans MS"/>
                <a:cs typeface="Comic Sans MS"/>
              </a:rPr>
              <a:t>FTP (12 years)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Comic Sans MS"/>
                <a:cs typeface="Comic Sans MS"/>
              </a:rPr>
              <a:t>T-SQL (1 year</a:t>
            </a:r>
            <a:r>
              <a:rPr lang="en-US" dirty="0" smtClean="0">
                <a:latin typeface="Comic Sans MS"/>
                <a:cs typeface="Comic Sans MS"/>
              </a:rPr>
              <a:t>)</a:t>
            </a:r>
            <a:endParaRPr lang="en-US" dirty="0">
              <a:latin typeface="Comic Sans MS"/>
              <a:cs typeface="Comic Sans M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Only the HR Person / Recruiter cares</a:t>
            </a:r>
          </a:p>
          <a:p>
            <a:r>
              <a:rPr lang="en-US" dirty="0" smtClean="0"/>
              <a:t>They don’t know what Linux or FTP are anyway</a:t>
            </a:r>
          </a:p>
          <a:p>
            <a:r>
              <a:rPr lang="en-US" dirty="0" smtClean="0"/>
              <a:t>They have seen 5,000 CVs like this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630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Skills</a:t>
            </a:r>
            <a:br>
              <a:rPr lang="en-US" dirty="0" smtClean="0"/>
            </a:br>
            <a:r>
              <a:rPr lang="en-US" dirty="0" smtClean="0"/>
              <a:t>Good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784" y="1807540"/>
            <a:ext cx="8564723" cy="3100531"/>
          </a:xfrm>
          <a:ln>
            <a:solidFill>
              <a:srgbClr val="7C8F97"/>
            </a:solidFill>
          </a:ln>
        </p:spPr>
        <p:txBody>
          <a:bodyPr>
            <a:normAutofit fontScale="6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900" b="1" u="sng" dirty="0" smtClean="0">
                <a:latin typeface="+mj-lt"/>
              </a:rPr>
              <a:t>Perl</a:t>
            </a:r>
          </a:p>
          <a:p>
            <a:pPr marL="0" indent="0">
              <a:spcBef>
                <a:spcPts val="0"/>
              </a:spcBef>
              <a:buNone/>
            </a:pPr>
            <a:endParaRPr lang="en-US" sz="2900" b="1" u="sng" dirty="0" smtClean="0">
              <a:latin typeface="+mj-lt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/>
              <a:t>Testing</a:t>
            </a:r>
            <a:endParaRPr lang="en-US" b="1" dirty="0"/>
          </a:p>
          <a:p>
            <a:pPr marL="236538" lvl="1" indent="0">
              <a:spcBef>
                <a:spcPts val="0"/>
              </a:spcBef>
              <a:buNone/>
            </a:pPr>
            <a:r>
              <a:rPr lang="en-US" dirty="0" smtClean="0"/>
              <a:t>I </a:t>
            </a:r>
            <a:r>
              <a:rPr lang="en-US" dirty="0"/>
              <a:t>have a deep and broad experience with Perl's testing tools. Most general testing I have approached with Test::More, but I've worked in teams with an aggressive focus on unit testing with Test::Class. </a:t>
            </a:r>
            <a:r>
              <a:rPr lang="en-US" dirty="0">
                <a:solidFill>
                  <a:srgbClr val="FF0000"/>
                </a:solidFill>
              </a:rPr>
              <a:t>My Test::More tests are usually supplemented by Test::Differences because it provides a considerably better output for deep comparison of data structures</a:t>
            </a:r>
            <a:r>
              <a:rPr lang="en-US" dirty="0"/>
              <a:t>. I've used </a:t>
            </a:r>
            <a:r>
              <a:rPr lang="en-US" dirty="0" err="1"/>
              <a:t>Devel</a:t>
            </a:r>
            <a:r>
              <a:rPr lang="en-US" dirty="0"/>
              <a:t>::Cover to identify areas for more attention when extending test suites, but in my experience, chasing test coverage numbers leads to brittle tests.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/>
              <a:t>Web Frameworks</a:t>
            </a:r>
            <a:endParaRPr lang="en-US" b="1" dirty="0"/>
          </a:p>
          <a:p>
            <a:pPr marL="236538" lvl="1" indent="0">
              <a:spcBef>
                <a:spcPts val="0"/>
              </a:spcBef>
              <a:buNone/>
            </a:pPr>
            <a:r>
              <a:rPr lang="en-US" dirty="0"/>
              <a:t>I have extensive experience of using Catalyst, and have appreciated the development team's focus on backwards </a:t>
            </a:r>
            <a:r>
              <a:rPr lang="en-US" dirty="0" smtClean="0"/>
              <a:t>compatibility </a:t>
            </a:r>
            <a:r>
              <a:rPr lang="en-US" dirty="0"/>
              <a:t>in several complicated upgrade situations. I have some exposure to both Dancer - which seems excellent for lightweight applications - and </a:t>
            </a:r>
            <a:r>
              <a:rPr lang="en-US" dirty="0" err="1"/>
              <a:t>Mojolicious</a:t>
            </a:r>
            <a:r>
              <a:rPr lang="en-US" dirty="0"/>
              <a:t>, whose focus on modern web technologies like web sockets allows for some cool features. Tying it all together, I've found </a:t>
            </a:r>
            <a:r>
              <a:rPr lang="en-US" dirty="0" err="1"/>
              <a:t>Plack's</a:t>
            </a:r>
            <a:r>
              <a:rPr lang="en-US" dirty="0"/>
              <a:t> abstraction of the underlying webserver to be very useful, especially when it comes to some of the more interesting middleware.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00113" y="4908071"/>
            <a:ext cx="73453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Talk about your experiences as proof that you’ve actually used the tools you talk about, and have formed an opinion on them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Shows the Hiring Manager your experience really happened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Gives developers something to talk to you about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5441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Skills</a:t>
            </a:r>
            <a:br>
              <a:rPr lang="en-US" dirty="0" smtClean="0"/>
            </a:br>
            <a:r>
              <a:rPr lang="en-US" dirty="0" smtClean="0"/>
              <a:t>Good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784" y="1807540"/>
            <a:ext cx="8564723" cy="3100531"/>
          </a:xfrm>
          <a:ln>
            <a:solidFill>
              <a:srgbClr val="7C8F97"/>
            </a:solidFill>
          </a:ln>
        </p:spPr>
        <p:txBody>
          <a:bodyPr>
            <a:normAutofit fontScale="6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900" b="1" u="sng" dirty="0" smtClean="0">
                <a:latin typeface="+mj-lt"/>
              </a:rPr>
              <a:t>Perl</a:t>
            </a:r>
          </a:p>
          <a:p>
            <a:pPr marL="0" indent="0">
              <a:spcBef>
                <a:spcPts val="0"/>
              </a:spcBef>
              <a:buNone/>
            </a:pPr>
            <a:endParaRPr lang="en-US" sz="2900" b="1" u="sng" dirty="0" smtClean="0">
              <a:latin typeface="+mj-lt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/>
              <a:t>Testing</a:t>
            </a:r>
            <a:endParaRPr lang="en-US" b="1" dirty="0"/>
          </a:p>
          <a:p>
            <a:pPr marL="236538" lvl="1" indent="0">
              <a:spcBef>
                <a:spcPts val="0"/>
              </a:spcBef>
              <a:buNone/>
            </a:pPr>
            <a:r>
              <a:rPr lang="en-US" dirty="0" smtClean="0"/>
              <a:t>I </a:t>
            </a:r>
            <a:r>
              <a:rPr lang="en-US" dirty="0"/>
              <a:t>have a deep and broad experience with Perl's testing tools. Most general testing I have approached with Test::More, but I've worked in teams with an aggressive focus on unit testing with Test::Class. My Test::More tests are usually supplemented by Test::Differences because it provides a considerably better output for deep comparison of data structures. I've used </a:t>
            </a:r>
            <a:r>
              <a:rPr lang="en-US" dirty="0" err="1"/>
              <a:t>Devel</a:t>
            </a:r>
            <a:r>
              <a:rPr lang="en-US" dirty="0"/>
              <a:t>::Cover to identify areas for more attention when extending test suites, but in my experience, chasing test coverage numbers leads to brittle tests.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/>
              <a:t>Web Frameworks</a:t>
            </a:r>
            <a:endParaRPr lang="en-US" b="1" dirty="0"/>
          </a:p>
          <a:p>
            <a:pPr marL="236538" lvl="1" indent="0">
              <a:spcBef>
                <a:spcPts val="0"/>
              </a:spcBef>
              <a:buNone/>
            </a:pPr>
            <a:r>
              <a:rPr lang="en-US" dirty="0"/>
              <a:t>I have extensive experience of using </a:t>
            </a:r>
            <a:r>
              <a:rPr lang="en-US" dirty="0">
                <a:solidFill>
                  <a:srgbClr val="FF0000"/>
                </a:solidFill>
              </a:rPr>
              <a:t>Catalyst, and have appreciated the development team's focus on backwards </a:t>
            </a:r>
            <a:r>
              <a:rPr lang="en-US" dirty="0" smtClean="0">
                <a:solidFill>
                  <a:srgbClr val="FF0000"/>
                </a:solidFill>
              </a:rPr>
              <a:t>compatibility </a:t>
            </a:r>
            <a:r>
              <a:rPr lang="en-US" dirty="0">
                <a:solidFill>
                  <a:srgbClr val="FF0000"/>
                </a:solidFill>
              </a:rPr>
              <a:t>in several complicated upgrade situations</a:t>
            </a:r>
            <a:r>
              <a:rPr lang="en-US" dirty="0"/>
              <a:t>. I have some exposure to both Dancer - which seems excellent for lightweight applications - and </a:t>
            </a:r>
            <a:r>
              <a:rPr lang="en-US" dirty="0" err="1"/>
              <a:t>Mojolicious</a:t>
            </a:r>
            <a:r>
              <a:rPr lang="en-US" dirty="0"/>
              <a:t>, whose focus on modern web technologies like web sockets allows for some cool features. Tying it all together, I've found </a:t>
            </a:r>
            <a:r>
              <a:rPr lang="en-US" dirty="0" err="1"/>
              <a:t>Plack's</a:t>
            </a:r>
            <a:r>
              <a:rPr lang="en-US" dirty="0"/>
              <a:t> abstraction of the underlying webserver to be very useful, especially when it comes to some of the more interesting middleware.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00113" y="4908071"/>
            <a:ext cx="73453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Show off your battle scars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Insights you’ve gained from experience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(Make sure you’re actually able to say something interesting about this in the interview)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1308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Skills</a:t>
            </a:r>
            <a:br>
              <a:rPr lang="en-US" dirty="0" smtClean="0"/>
            </a:br>
            <a:r>
              <a:rPr lang="en-US" dirty="0" smtClean="0"/>
              <a:t>Good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784" y="1807540"/>
            <a:ext cx="8564723" cy="3100531"/>
          </a:xfrm>
          <a:ln>
            <a:solidFill>
              <a:srgbClr val="7C8F97"/>
            </a:solidFill>
          </a:ln>
        </p:spPr>
        <p:txBody>
          <a:bodyPr>
            <a:normAutofit fontScale="6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900" b="1" u="sng" dirty="0" smtClean="0">
                <a:latin typeface="+mj-lt"/>
              </a:rPr>
              <a:t>Perl</a:t>
            </a:r>
          </a:p>
          <a:p>
            <a:pPr marL="0" indent="0">
              <a:spcBef>
                <a:spcPts val="0"/>
              </a:spcBef>
              <a:buNone/>
            </a:pPr>
            <a:endParaRPr lang="en-US" sz="2900" b="1" u="sng" dirty="0" smtClean="0">
              <a:latin typeface="+mj-lt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/>
              <a:t>Testing</a:t>
            </a:r>
            <a:endParaRPr lang="en-US" b="1" dirty="0"/>
          </a:p>
          <a:p>
            <a:pPr marL="236538" lvl="1" indent="0">
              <a:spcBef>
                <a:spcPts val="0"/>
              </a:spcBef>
              <a:buNone/>
            </a:pPr>
            <a:r>
              <a:rPr lang="en-US" dirty="0" smtClean="0"/>
              <a:t>I </a:t>
            </a:r>
            <a:r>
              <a:rPr lang="en-US" dirty="0"/>
              <a:t>have a deep and broad experience with Perl's testing tools. Most general testing I have approached with Test::More, but I've worked in teams with an aggressive focus on unit testing with Test::Class. My Test::More tests are usually supplemented by Test::Differences because it provides a considerably better output for deep comparison of data structures. I've used </a:t>
            </a:r>
            <a:r>
              <a:rPr lang="en-US" dirty="0" err="1"/>
              <a:t>Devel</a:t>
            </a:r>
            <a:r>
              <a:rPr lang="en-US" dirty="0"/>
              <a:t>::Cover to identify areas for more attention when extending test suites, but </a:t>
            </a:r>
            <a:r>
              <a:rPr lang="en-US" dirty="0">
                <a:solidFill>
                  <a:srgbClr val="FF0000"/>
                </a:solidFill>
              </a:rPr>
              <a:t>in my experience, chasing test coverage numbers leads to brittle tests.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/>
              <a:t>Web Frameworks</a:t>
            </a:r>
            <a:endParaRPr lang="en-US" b="1" dirty="0"/>
          </a:p>
          <a:p>
            <a:pPr marL="236538" lvl="1" indent="0">
              <a:spcBef>
                <a:spcPts val="0"/>
              </a:spcBef>
              <a:buNone/>
            </a:pPr>
            <a:r>
              <a:rPr lang="en-US" dirty="0"/>
              <a:t>I have extensive experience of using Catalyst, and have appreciated the development team's focus on backwards </a:t>
            </a:r>
            <a:r>
              <a:rPr lang="en-US" dirty="0" smtClean="0"/>
              <a:t>compatibility </a:t>
            </a:r>
            <a:r>
              <a:rPr lang="en-US" dirty="0"/>
              <a:t>in several complicated upgrade situations. I have some exposure to both Dancer - which seems excellent for lightweight applications - and </a:t>
            </a:r>
            <a:r>
              <a:rPr lang="en-US" dirty="0" err="1"/>
              <a:t>Mojolicious</a:t>
            </a:r>
            <a:r>
              <a:rPr lang="en-US" dirty="0"/>
              <a:t>, whose focus on modern web technologies like web sockets allows for some cool features. Tying it all together, I've found </a:t>
            </a:r>
            <a:r>
              <a:rPr lang="en-US" dirty="0" err="1"/>
              <a:t>Plack's</a:t>
            </a:r>
            <a:r>
              <a:rPr lang="en-US" dirty="0"/>
              <a:t> abstraction of the underlying webserver to be very useful, especially when it comes to some of the more interesting middleware.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00113" y="4908071"/>
            <a:ext cx="73453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Talk about something slightly contentious, or an interesting opinion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Gives the interviewers something to talk about that you can prepare an awesome answer to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724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Skills</a:t>
            </a:r>
            <a:br>
              <a:rPr lang="en-US" dirty="0" smtClean="0"/>
            </a:br>
            <a:r>
              <a:rPr lang="en-US" dirty="0" smtClean="0"/>
              <a:t>Good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784" y="1807540"/>
            <a:ext cx="8564723" cy="3100531"/>
          </a:xfrm>
          <a:ln>
            <a:solidFill>
              <a:srgbClr val="7C8F97"/>
            </a:solidFill>
          </a:ln>
        </p:spPr>
        <p:txBody>
          <a:bodyPr>
            <a:normAutofit fontScale="6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900" b="1" u="sng" dirty="0" smtClean="0">
                <a:latin typeface="+mj-lt"/>
              </a:rPr>
              <a:t>Perl</a:t>
            </a:r>
          </a:p>
          <a:p>
            <a:pPr marL="0" indent="0">
              <a:spcBef>
                <a:spcPts val="0"/>
              </a:spcBef>
              <a:buNone/>
            </a:pPr>
            <a:endParaRPr lang="en-US" sz="2900" b="1" u="sng" dirty="0" smtClean="0">
              <a:latin typeface="+mj-lt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/>
              <a:t>Testing</a:t>
            </a:r>
            <a:endParaRPr lang="en-US" b="1" dirty="0"/>
          </a:p>
          <a:p>
            <a:pPr marL="236538" lvl="1" indent="0">
              <a:spcBef>
                <a:spcPts val="0"/>
              </a:spcBef>
              <a:buNone/>
            </a:pPr>
            <a:r>
              <a:rPr lang="en-US" dirty="0" smtClean="0"/>
              <a:t>I </a:t>
            </a:r>
            <a:r>
              <a:rPr lang="en-US" dirty="0"/>
              <a:t>have a deep and broad experience with Perl's testing tools. Most general testing I have approached with Test::More, but I've worked in teams with an aggressive focus on unit testing with Test::Class. My Test::More tests are usually supplemented by Test::Differences because it provides a considerably better output for deep comparison of data structures. I've used </a:t>
            </a:r>
            <a:r>
              <a:rPr lang="en-US" dirty="0" err="1"/>
              <a:t>Devel</a:t>
            </a:r>
            <a:r>
              <a:rPr lang="en-US" dirty="0"/>
              <a:t>::Cover to identify areas for more attention when extending test suites, but in my experience, chasing test coverage numbers leads to brittle tests.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/>
              <a:t>Web Frameworks</a:t>
            </a:r>
            <a:endParaRPr lang="en-US" b="1" dirty="0"/>
          </a:p>
          <a:p>
            <a:pPr marL="236538" lvl="1" indent="0">
              <a:spcBef>
                <a:spcPts val="0"/>
              </a:spcBef>
              <a:buNone/>
            </a:pPr>
            <a:r>
              <a:rPr lang="en-US" dirty="0"/>
              <a:t>I have extensive experience of using Catalyst, and have appreciated the development team's focus on backwards </a:t>
            </a:r>
            <a:r>
              <a:rPr lang="en-US" dirty="0" smtClean="0"/>
              <a:t>compatibility </a:t>
            </a:r>
            <a:r>
              <a:rPr lang="en-US" dirty="0"/>
              <a:t>in several complicated upgrade situations. I </a:t>
            </a:r>
            <a:r>
              <a:rPr lang="en-US" dirty="0">
                <a:solidFill>
                  <a:srgbClr val="FF0000"/>
                </a:solidFill>
              </a:rPr>
              <a:t>have some exposure </a:t>
            </a:r>
            <a:r>
              <a:rPr lang="en-US" dirty="0"/>
              <a:t>to both Dancer - which seems excellent for lightweight applications - and </a:t>
            </a:r>
            <a:r>
              <a:rPr lang="en-US" dirty="0" err="1"/>
              <a:t>Mojolicious</a:t>
            </a:r>
            <a:r>
              <a:rPr lang="en-US" dirty="0"/>
              <a:t>, whose focus on modern web technologies like web sockets allows for some cool features. Tying it all together, I've found </a:t>
            </a:r>
            <a:r>
              <a:rPr lang="en-US" dirty="0" err="1"/>
              <a:t>Plack's</a:t>
            </a:r>
            <a:r>
              <a:rPr lang="en-US" dirty="0"/>
              <a:t> abstraction of the underlying webserver to be very useful, especially when it comes to some of the more interesting middleware.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00113" y="4908071"/>
            <a:ext cx="73453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These are great weasel words for when you want to talk about something you’ve played with a bit, but aren’t prepared to answer detailed questions on…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003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Skills</a:t>
            </a:r>
            <a:br>
              <a:rPr lang="en-US" dirty="0" smtClean="0"/>
            </a:br>
            <a:r>
              <a:rPr lang="en-US" dirty="0" smtClean="0"/>
              <a:t>Good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784" y="1807540"/>
            <a:ext cx="8564723" cy="3100531"/>
          </a:xfrm>
          <a:ln>
            <a:solidFill>
              <a:srgbClr val="7C8F97"/>
            </a:solidFill>
          </a:ln>
        </p:spPr>
        <p:txBody>
          <a:bodyPr>
            <a:normAutofit fontScale="6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900" b="1" u="sng" dirty="0" smtClean="0">
                <a:latin typeface="+mj-lt"/>
              </a:rPr>
              <a:t>Perl</a:t>
            </a:r>
          </a:p>
          <a:p>
            <a:pPr marL="0" indent="0">
              <a:spcBef>
                <a:spcPts val="0"/>
              </a:spcBef>
              <a:buNone/>
            </a:pPr>
            <a:endParaRPr lang="en-US" sz="2900" b="1" u="sng" dirty="0" smtClean="0">
              <a:latin typeface="+mj-lt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/>
              <a:t>Testing</a:t>
            </a:r>
            <a:endParaRPr lang="en-US" b="1" dirty="0"/>
          </a:p>
          <a:p>
            <a:pPr marL="236538" lvl="1" indent="0">
              <a:spcBef>
                <a:spcPts val="0"/>
              </a:spcBef>
              <a:buNone/>
            </a:pPr>
            <a:r>
              <a:rPr lang="en-US" dirty="0" smtClean="0"/>
              <a:t>I </a:t>
            </a:r>
            <a:r>
              <a:rPr lang="en-US" dirty="0"/>
              <a:t>have a deep and broad experience with Perl's testing tools. Most general</a:t>
            </a:r>
            <a:r>
              <a:rPr lang="en-US" b="1" dirty="0">
                <a:solidFill>
                  <a:srgbClr val="FF0000"/>
                </a:solidFill>
              </a:rPr>
              <a:t> testing </a:t>
            </a:r>
            <a:r>
              <a:rPr lang="en-US" dirty="0"/>
              <a:t>I have approached with Test::More, but I've worked in teams with an aggressive focus on unit testing with Test::Class. My Test::More tests are usually supplemented by Test::Differences because it provides a considerably better output for deep comparison of data structures. I've used </a:t>
            </a:r>
            <a:r>
              <a:rPr lang="en-US" dirty="0" err="1"/>
              <a:t>Devel</a:t>
            </a:r>
            <a:r>
              <a:rPr lang="en-US" dirty="0"/>
              <a:t>::Cover to identify areas for more attention when extending test suites, but in my experience, chasing test coverage numbers leads to brittle tests.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/>
              <a:t>Web Frameworks</a:t>
            </a:r>
            <a:endParaRPr lang="en-US" b="1" dirty="0"/>
          </a:p>
          <a:p>
            <a:pPr marL="236538" lvl="1" indent="0">
              <a:spcBef>
                <a:spcPts val="0"/>
              </a:spcBef>
              <a:buNone/>
            </a:pPr>
            <a:r>
              <a:rPr lang="en-US" dirty="0"/>
              <a:t>I have extensive experience of using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rgbClr val="FF0000"/>
                </a:solidFill>
              </a:rPr>
              <a:t>Catalyst</a:t>
            </a:r>
            <a:r>
              <a:rPr lang="en-US" dirty="0"/>
              <a:t>, and have appreciated the development team's focus on backwards </a:t>
            </a:r>
            <a:r>
              <a:rPr lang="en-US" dirty="0" smtClean="0"/>
              <a:t>compatibility </a:t>
            </a:r>
            <a:r>
              <a:rPr lang="en-US" dirty="0"/>
              <a:t>in several complicated upgrade situations. I have some exposure to both Dancer - which seems excellent for lightweight applications - and </a:t>
            </a:r>
            <a:r>
              <a:rPr lang="en-US" b="1" dirty="0" err="1">
                <a:solidFill>
                  <a:srgbClr val="FF0000"/>
                </a:solidFill>
              </a:rPr>
              <a:t>Mojolicious</a:t>
            </a:r>
            <a:r>
              <a:rPr lang="en-US" dirty="0"/>
              <a:t>, whose focus on modern web technologies like web sockets allows for some cool features. Tying it all together, I've found </a:t>
            </a:r>
            <a:r>
              <a:rPr lang="en-US" b="1" dirty="0" err="1">
                <a:solidFill>
                  <a:srgbClr val="FF0000"/>
                </a:solidFill>
              </a:rPr>
              <a:t>Plack'</a:t>
            </a:r>
            <a:r>
              <a:rPr lang="en-US" dirty="0" err="1"/>
              <a:t>s</a:t>
            </a:r>
            <a:r>
              <a:rPr lang="en-US" dirty="0"/>
              <a:t> abstraction of the underlying webserver to be very useful, especially when it comes to some of the more interesting middleware.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00113" y="4908071"/>
            <a:ext cx="7345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Putting certain skills in bold looks a little weird, but helps HR / Recruiters find keywords mentioned in the job spec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20381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Skills</a:t>
            </a:r>
            <a:br>
              <a:rPr lang="en-US" dirty="0" smtClean="0"/>
            </a:br>
            <a:r>
              <a:rPr lang="en-US" dirty="0" smtClean="0"/>
              <a:t>More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1859023"/>
            <a:ext cx="7345363" cy="2774470"/>
          </a:xfrm>
          <a:ln>
            <a:solidFill>
              <a:schemeClr val="bg2"/>
            </a:solidFill>
          </a:ln>
        </p:spPr>
        <p:txBody>
          <a:bodyPr>
            <a:normAutofit fontScale="5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Systems </a:t>
            </a:r>
            <a:r>
              <a:rPr lang="en-US" b="1" dirty="0" err="1"/>
              <a:t>Administraction</a:t>
            </a:r>
            <a:endParaRPr lang="en-US" b="1" dirty="0"/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I have used Linux commercially, on my desktop, and on my personal servers since 1998. I have used </a:t>
            </a:r>
            <a:r>
              <a:rPr lang="en-US" dirty="0" err="1"/>
              <a:t>Redhat</a:t>
            </a:r>
            <a:r>
              <a:rPr lang="en-US" dirty="0"/>
              <a:t>, </a:t>
            </a:r>
            <a:r>
              <a:rPr lang="en-US" dirty="0" err="1"/>
              <a:t>Slackware</a:t>
            </a:r>
            <a:r>
              <a:rPr lang="en-US" dirty="0"/>
              <a:t>, and </a:t>
            </a:r>
            <a:r>
              <a:rPr lang="en-US" dirty="0" err="1"/>
              <a:t>Debian</a:t>
            </a:r>
            <a:r>
              <a:rPr lang="en-US" dirty="0"/>
              <a:t>, before finally settling on Ubuntu, as I appreciate its long-term release policy. The website I run for my local cat-fancier group is setup using Puppet, running </a:t>
            </a:r>
            <a:r>
              <a:rPr lang="en-US" dirty="0" err="1"/>
              <a:t>Postgres</a:t>
            </a:r>
            <a:r>
              <a:rPr lang="en-US" dirty="0"/>
              <a:t> via </a:t>
            </a:r>
            <a:r>
              <a:rPr lang="en-US" dirty="0" err="1"/>
              <a:t>nginx</a:t>
            </a:r>
            <a:r>
              <a:rPr lang="en-US" dirty="0"/>
              <a:t>.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Front-End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I have excellent experience with </a:t>
            </a:r>
            <a:r>
              <a:rPr lang="en-US" dirty="0" err="1"/>
              <a:t>Javascript</a:t>
            </a:r>
            <a:r>
              <a:rPr lang="en-US" dirty="0"/>
              <a:t>. </a:t>
            </a:r>
            <a:r>
              <a:rPr lang="en-US" dirty="0" err="1"/>
              <a:t>Javascript's</a:t>
            </a:r>
            <a:r>
              <a:rPr lang="en-US" dirty="0"/>
              <a:t> prototype-based </a:t>
            </a:r>
            <a:r>
              <a:rPr lang="en-US" dirty="0" smtClean="0"/>
              <a:t>inheritance </a:t>
            </a:r>
            <a:r>
              <a:rPr lang="en-US" dirty="0"/>
              <a:t>model is a little unusual, as are its block-scoping rules. I have used </a:t>
            </a:r>
            <a:r>
              <a:rPr lang="en-US" dirty="0" err="1"/>
              <a:t>jQuery</a:t>
            </a:r>
            <a:r>
              <a:rPr lang="en-US" dirty="0"/>
              <a:t> and </a:t>
            </a:r>
            <a:r>
              <a:rPr lang="en-US" dirty="0" err="1"/>
              <a:t>EmberJS</a:t>
            </a:r>
            <a:r>
              <a:rPr lang="en-US" dirty="0"/>
              <a:t> commercially, and have recently started dabbling with </a:t>
            </a:r>
            <a:r>
              <a:rPr lang="en-US" dirty="0" err="1"/>
              <a:t>AngularJS</a:t>
            </a:r>
            <a:r>
              <a:rPr lang="en-US" dirty="0"/>
              <a:t> in my free time. I am able to both describe and - with much practice - pronounce 'CSS specificity'.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/>
              <a:t>Other Skills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/>
              <a:t>I would be happy to discuss my commercial experience with and exposure to: Agile SCRUM, </a:t>
            </a:r>
            <a:r>
              <a:rPr lang="en-US" dirty="0" err="1" smtClean="0"/>
              <a:t>Kanban</a:t>
            </a:r>
            <a:r>
              <a:rPr lang="en-US" dirty="0" smtClean="0"/>
              <a:t>, </a:t>
            </a:r>
            <a:r>
              <a:rPr lang="en-US" dirty="0" err="1" smtClean="0"/>
              <a:t>Postgres</a:t>
            </a:r>
            <a:r>
              <a:rPr lang="en-US" dirty="0" smtClean="0"/>
              <a:t>, MySQL, </a:t>
            </a:r>
            <a:r>
              <a:rPr lang="en-US" dirty="0" err="1" smtClean="0"/>
              <a:t>NodeJS</a:t>
            </a:r>
            <a:r>
              <a:rPr lang="en-US" dirty="0" smtClean="0"/>
              <a:t>, </a:t>
            </a:r>
            <a:r>
              <a:rPr lang="en-US" dirty="0" err="1" smtClean="0"/>
              <a:t>mod_perl</a:t>
            </a:r>
            <a:r>
              <a:rPr lang="en-US" dirty="0" smtClean="0"/>
              <a:t>, Apache, </a:t>
            </a:r>
            <a:r>
              <a:rPr lang="en-US" dirty="0" err="1" smtClean="0"/>
              <a:t>Befunge</a:t>
            </a:r>
            <a:r>
              <a:rPr lang="en-US" dirty="0" smtClean="0"/>
              <a:t>, INTERCAL, Binary lambda calculus, and IP over Avian Carriers.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00113" y="4908071"/>
            <a:ext cx="7345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Use the same approach for non-Perl skills you want to talk about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0460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Skills</a:t>
            </a:r>
            <a:br>
              <a:rPr lang="en-US" dirty="0" smtClean="0"/>
            </a:br>
            <a:r>
              <a:rPr lang="en-US" dirty="0" smtClean="0"/>
              <a:t>More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1859023"/>
            <a:ext cx="7345363" cy="2774470"/>
          </a:xfrm>
          <a:ln>
            <a:solidFill>
              <a:schemeClr val="bg2"/>
            </a:solidFill>
          </a:ln>
        </p:spPr>
        <p:txBody>
          <a:bodyPr>
            <a:normAutofit fontScale="5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Systems </a:t>
            </a:r>
            <a:r>
              <a:rPr lang="en-US" b="1" dirty="0" err="1"/>
              <a:t>Administraction</a:t>
            </a:r>
            <a:endParaRPr lang="en-US" b="1" dirty="0"/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I have used Linux commercially, on my desktop, and on my personal servers since 1998. I have used </a:t>
            </a:r>
            <a:r>
              <a:rPr lang="en-US" dirty="0" err="1"/>
              <a:t>Redhat</a:t>
            </a:r>
            <a:r>
              <a:rPr lang="en-US" dirty="0"/>
              <a:t>, </a:t>
            </a:r>
            <a:r>
              <a:rPr lang="en-US" dirty="0" err="1"/>
              <a:t>Slackware</a:t>
            </a:r>
            <a:r>
              <a:rPr lang="en-US" dirty="0"/>
              <a:t>, and </a:t>
            </a:r>
            <a:r>
              <a:rPr lang="en-US" dirty="0" err="1"/>
              <a:t>Debian</a:t>
            </a:r>
            <a:r>
              <a:rPr lang="en-US" dirty="0"/>
              <a:t>, before finally</a:t>
            </a:r>
            <a:r>
              <a:rPr lang="en-US" dirty="0">
                <a:solidFill>
                  <a:srgbClr val="FF0000"/>
                </a:solidFill>
              </a:rPr>
              <a:t> settling on Ubuntu, as I appreciate its long-term release policy.</a:t>
            </a:r>
            <a:r>
              <a:rPr lang="en-US" dirty="0"/>
              <a:t> The website I run for my local cat-fancier group is setup using Puppet, running </a:t>
            </a:r>
            <a:r>
              <a:rPr lang="en-US" dirty="0" err="1"/>
              <a:t>Postgres</a:t>
            </a:r>
            <a:r>
              <a:rPr lang="en-US" dirty="0"/>
              <a:t> via </a:t>
            </a:r>
            <a:r>
              <a:rPr lang="en-US" dirty="0" err="1"/>
              <a:t>nginx</a:t>
            </a:r>
            <a:r>
              <a:rPr lang="en-US" dirty="0"/>
              <a:t>.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Front-End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I have excellent experience with </a:t>
            </a:r>
            <a:r>
              <a:rPr lang="en-US" dirty="0" err="1"/>
              <a:t>Javascript</a:t>
            </a:r>
            <a:r>
              <a:rPr lang="en-US" dirty="0"/>
              <a:t>. </a:t>
            </a:r>
            <a:r>
              <a:rPr lang="en-US" dirty="0" err="1"/>
              <a:t>Javascript's</a:t>
            </a:r>
            <a:r>
              <a:rPr lang="en-US" dirty="0"/>
              <a:t> prototype-based </a:t>
            </a:r>
            <a:r>
              <a:rPr lang="en-US" dirty="0" smtClean="0"/>
              <a:t>inheritance </a:t>
            </a:r>
            <a:r>
              <a:rPr lang="en-US" dirty="0"/>
              <a:t>model is a little unusual, as are its block-scoping rules. I have used </a:t>
            </a:r>
            <a:r>
              <a:rPr lang="en-US" dirty="0" err="1"/>
              <a:t>jQuery</a:t>
            </a:r>
            <a:r>
              <a:rPr lang="en-US" dirty="0"/>
              <a:t> and </a:t>
            </a:r>
            <a:r>
              <a:rPr lang="en-US" dirty="0" err="1"/>
              <a:t>EmberJS</a:t>
            </a:r>
            <a:r>
              <a:rPr lang="en-US" dirty="0"/>
              <a:t> commercially, and have recently started dabbling with </a:t>
            </a:r>
            <a:r>
              <a:rPr lang="en-US" dirty="0" err="1"/>
              <a:t>AngularJS</a:t>
            </a:r>
            <a:r>
              <a:rPr lang="en-US" dirty="0"/>
              <a:t> in my free time. I am able to both describe and - with much practice - pronounce 'CSS specificity'.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/>
              <a:t>Other Skills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/>
              <a:t>I would be happy to discuss my commercial experience with and exposure to: Agile SCRUM, </a:t>
            </a:r>
            <a:r>
              <a:rPr lang="en-US" dirty="0" err="1" smtClean="0"/>
              <a:t>Kanban</a:t>
            </a:r>
            <a:r>
              <a:rPr lang="en-US" dirty="0" smtClean="0"/>
              <a:t>, </a:t>
            </a:r>
            <a:r>
              <a:rPr lang="en-US" dirty="0" err="1" smtClean="0"/>
              <a:t>Postgres</a:t>
            </a:r>
            <a:r>
              <a:rPr lang="en-US" dirty="0" smtClean="0"/>
              <a:t>, MySQL, </a:t>
            </a:r>
            <a:r>
              <a:rPr lang="en-US" dirty="0" err="1" smtClean="0"/>
              <a:t>NodeJS</a:t>
            </a:r>
            <a:r>
              <a:rPr lang="en-US" dirty="0" smtClean="0"/>
              <a:t>, </a:t>
            </a:r>
            <a:r>
              <a:rPr lang="en-US" dirty="0" err="1" smtClean="0"/>
              <a:t>mod_perl</a:t>
            </a:r>
            <a:r>
              <a:rPr lang="en-US" dirty="0" smtClean="0"/>
              <a:t>, Apache, </a:t>
            </a:r>
            <a:r>
              <a:rPr lang="en-US" dirty="0" err="1" smtClean="0"/>
              <a:t>Befunge</a:t>
            </a:r>
            <a:r>
              <a:rPr lang="en-US" dirty="0" smtClean="0"/>
              <a:t>, INTERCAL, Binary lambda calculus, and IP over Avian Carriers.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00113" y="4908071"/>
            <a:ext cx="7345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Demonstrate understanding by giving opinions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0552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Skills</a:t>
            </a:r>
            <a:br>
              <a:rPr lang="en-US" dirty="0" smtClean="0"/>
            </a:br>
            <a:r>
              <a:rPr lang="en-US" dirty="0" smtClean="0"/>
              <a:t>More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1859023"/>
            <a:ext cx="7345363" cy="2774470"/>
          </a:xfrm>
          <a:ln>
            <a:solidFill>
              <a:schemeClr val="bg2"/>
            </a:solidFill>
          </a:ln>
        </p:spPr>
        <p:txBody>
          <a:bodyPr>
            <a:normAutofit fontScale="5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Systems </a:t>
            </a:r>
            <a:r>
              <a:rPr lang="en-US" b="1" dirty="0" err="1"/>
              <a:t>Administraction</a:t>
            </a:r>
            <a:endParaRPr lang="en-US" b="1" dirty="0"/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I have used Linux commercially, on my desktop, and on my personal servers since 1998. I have used </a:t>
            </a:r>
            <a:r>
              <a:rPr lang="en-US" dirty="0" err="1"/>
              <a:t>Redhat</a:t>
            </a:r>
            <a:r>
              <a:rPr lang="en-US" dirty="0"/>
              <a:t>, </a:t>
            </a:r>
            <a:r>
              <a:rPr lang="en-US" dirty="0" err="1"/>
              <a:t>Slackware</a:t>
            </a:r>
            <a:r>
              <a:rPr lang="en-US" dirty="0"/>
              <a:t>, and </a:t>
            </a:r>
            <a:r>
              <a:rPr lang="en-US" dirty="0" err="1"/>
              <a:t>Debian</a:t>
            </a:r>
            <a:r>
              <a:rPr lang="en-US" dirty="0"/>
              <a:t>, before finally settling on Ubuntu, as I appreciate its long-term release policy. The website I run for my local cat-fancier group is setup using Puppet, running </a:t>
            </a:r>
            <a:r>
              <a:rPr lang="en-US" dirty="0" err="1"/>
              <a:t>Postgres</a:t>
            </a:r>
            <a:r>
              <a:rPr lang="en-US" dirty="0"/>
              <a:t> via </a:t>
            </a:r>
            <a:r>
              <a:rPr lang="en-US" dirty="0" err="1"/>
              <a:t>nginx</a:t>
            </a:r>
            <a:r>
              <a:rPr lang="en-US" dirty="0"/>
              <a:t>.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Front-End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I have excellent experience with </a:t>
            </a:r>
            <a:r>
              <a:rPr lang="en-US" dirty="0" err="1" smtClean="0"/>
              <a:t>Javascript</a:t>
            </a:r>
            <a:r>
              <a:rPr lang="en-US" dirty="0">
                <a:solidFill>
                  <a:srgbClr val="FF0000"/>
                </a:solidFill>
              </a:rPr>
              <a:t>. </a:t>
            </a:r>
            <a:r>
              <a:rPr lang="en-US" dirty="0" err="1" smtClean="0">
                <a:solidFill>
                  <a:srgbClr val="FF0000"/>
                </a:solidFill>
              </a:rPr>
              <a:t>Javascript's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prototype-based </a:t>
            </a:r>
            <a:r>
              <a:rPr lang="en-US" dirty="0" smtClean="0">
                <a:solidFill>
                  <a:srgbClr val="FF0000"/>
                </a:solidFill>
              </a:rPr>
              <a:t>inheritance </a:t>
            </a:r>
            <a:r>
              <a:rPr lang="en-US" dirty="0">
                <a:solidFill>
                  <a:srgbClr val="FF0000"/>
                </a:solidFill>
              </a:rPr>
              <a:t>model is a little unusual, as are its block-scoping rules</a:t>
            </a:r>
            <a:r>
              <a:rPr lang="en-US" dirty="0"/>
              <a:t>. I have used </a:t>
            </a:r>
            <a:r>
              <a:rPr lang="en-US" dirty="0" err="1"/>
              <a:t>jQuery</a:t>
            </a:r>
            <a:r>
              <a:rPr lang="en-US" dirty="0"/>
              <a:t> and </a:t>
            </a:r>
            <a:r>
              <a:rPr lang="en-US" dirty="0" err="1"/>
              <a:t>EmberJS</a:t>
            </a:r>
            <a:r>
              <a:rPr lang="en-US" dirty="0"/>
              <a:t> commercially, and have recently started dabbling with </a:t>
            </a:r>
            <a:r>
              <a:rPr lang="en-US" dirty="0" err="1"/>
              <a:t>AngularJS</a:t>
            </a:r>
            <a:r>
              <a:rPr lang="en-US" dirty="0"/>
              <a:t> in my free time. I am able to both describe and - with much practice - pronounce 'CSS specificity'.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/>
              <a:t>Other Skills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/>
              <a:t>I would be happy to discuss my commercial experience with and exposure to: Agile SCRUM, </a:t>
            </a:r>
            <a:r>
              <a:rPr lang="en-US" dirty="0" err="1" smtClean="0"/>
              <a:t>Kanban</a:t>
            </a:r>
            <a:r>
              <a:rPr lang="en-US" dirty="0" smtClean="0"/>
              <a:t>, </a:t>
            </a:r>
            <a:r>
              <a:rPr lang="en-US" dirty="0" err="1" smtClean="0"/>
              <a:t>Postgres</a:t>
            </a:r>
            <a:r>
              <a:rPr lang="en-US" dirty="0" smtClean="0"/>
              <a:t>, MySQL, </a:t>
            </a:r>
            <a:r>
              <a:rPr lang="en-US" dirty="0" err="1" smtClean="0"/>
              <a:t>NodeJS</a:t>
            </a:r>
            <a:r>
              <a:rPr lang="en-US" dirty="0" smtClean="0"/>
              <a:t>, </a:t>
            </a:r>
            <a:r>
              <a:rPr lang="en-US" dirty="0" err="1" smtClean="0"/>
              <a:t>mod_perl</a:t>
            </a:r>
            <a:r>
              <a:rPr lang="en-US" dirty="0" smtClean="0"/>
              <a:t>, Apache, </a:t>
            </a:r>
            <a:r>
              <a:rPr lang="en-US" dirty="0" err="1" smtClean="0"/>
              <a:t>Befunge</a:t>
            </a:r>
            <a:r>
              <a:rPr lang="en-US" dirty="0" smtClean="0"/>
              <a:t>, INTERCAL, Binary lambda calculus, and IP over Avian Carriers.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00113" y="4908071"/>
            <a:ext cx="73453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Demonstrate understanding by highlighting interesting technical facets of things you’ve worked 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Again, this will give interviewing developers something to talk to you about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1658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I am: Hiring Manager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CTO at an enterprise software company</a:t>
            </a:r>
          </a:p>
          <a:p>
            <a:r>
              <a:rPr lang="en-US" dirty="0"/>
              <a:t>Team of 40, most of whom were Perl developers</a:t>
            </a:r>
          </a:p>
          <a:p>
            <a:r>
              <a:rPr lang="en-US" dirty="0"/>
              <a:t>Spent a </a:t>
            </a:r>
            <a:r>
              <a:rPr lang="en-US" b="1" i="1" dirty="0"/>
              <a:t>lot</a:t>
            </a:r>
            <a:r>
              <a:rPr lang="en-US" dirty="0"/>
              <a:t> of time reading CVs, interviewing, hiring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225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Skills</a:t>
            </a:r>
            <a:br>
              <a:rPr lang="en-US" dirty="0" smtClean="0"/>
            </a:br>
            <a:r>
              <a:rPr lang="en-US" dirty="0" smtClean="0"/>
              <a:t>More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1859023"/>
            <a:ext cx="7345363" cy="2774470"/>
          </a:xfrm>
          <a:ln>
            <a:solidFill>
              <a:schemeClr val="bg2"/>
            </a:solidFill>
          </a:ln>
        </p:spPr>
        <p:txBody>
          <a:bodyPr>
            <a:normAutofit fontScale="5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Systems </a:t>
            </a:r>
            <a:r>
              <a:rPr lang="en-US" b="1" dirty="0" err="1"/>
              <a:t>Administraction</a:t>
            </a:r>
            <a:endParaRPr lang="en-US" b="1" dirty="0"/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I have used Linux commercially, on my desktop, and on my personal servers since 1998. I have used </a:t>
            </a:r>
            <a:r>
              <a:rPr lang="en-US" dirty="0" err="1"/>
              <a:t>Redhat</a:t>
            </a:r>
            <a:r>
              <a:rPr lang="en-US" dirty="0"/>
              <a:t>, </a:t>
            </a:r>
            <a:r>
              <a:rPr lang="en-US" dirty="0" err="1"/>
              <a:t>Slackware</a:t>
            </a:r>
            <a:r>
              <a:rPr lang="en-US" dirty="0"/>
              <a:t>, and </a:t>
            </a:r>
            <a:r>
              <a:rPr lang="en-US" dirty="0" err="1"/>
              <a:t>Debian</a:t>
            </a:r>
            <a:r>
              <a:rPr lang="en-US" dirty="0"/>
              <a:t>, before finally settling on Ubuntu, as I appreciate its long-term release policy. The website I run for my local cat-fancier group is setup using Puppet, running </a:t>
            </a:r>
            <a:r>
              <a:rPr lang="en-US" dirty="0" err="1"/>
              <a:t>Postgres</a:t>
            </a:r>
            <a:r>
              <a:rPr lang="en-US" dirty="0"/>
              <a:t> via </a:t>
            </a:r>
            <a:r>
              <a:rPr lang="en-US" dirty="0" err="1"/>
              <a:t>nginx</a:t>
            </a:r>
            <a:r>
              <a:rPr lang="en-US" dirty="0"/>
              <a:t>.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Front-End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I have excellent experience with </a:t>
            </a:r>
            <a:r>
              <a:rPr lang="en-US" dirty="0" err="1"/>
              <a:t>Javascript</a:t>
            </a:r>
            <a:r>
              <a:rPr lang="en-US" dirty="0"/>
              <a:t>. </a:t>
            </a:r>
            <a:r>
              <a:rPr lang="en-US" dirty="0" err="1"/>
              <a:t>Javascript's</a:t>
            </a:r>
            <a:r>
              <a:rPr lang="en-US" dirty="0"/>
              <a:t> prototype-based </a:t>
            </a:r>
            <a:r>
              <a:rPr lang="en-US" dirty="0" smtClean="0"/>
              <a:t>inheritance </a:t>
            </a:r>
            <a:r>
              <a:rPr lang="en-US" dirty="0"/>
              <a:t>model is a little unusual, as are its block-scoping rules. I have used </a:t>
            </a:r>
            <a:r>
              <a:rPr lang="en-US" dirty="0" err="1"/>
              <a:t>jQuery</a:t>
            </a:r>
            <a:r>
              <a:rPr lang="en-US" dirty="0"/>
              <a:t> and </a:t>
            </a:r>
            <a:r>
              <a:rPr lang="en-US" dirty="0" err="1"/>
              <a:t>EmberJS</a:t>
            </a:r>
            <a:r>
              <a:rPr lang="en-US" dirty="0"/>
              <a:t> commercially, and have recently started dabbling with </a:t>
            </a:r>
            <a:r>
              <a:rPr lang="en-US" dirty="0" err="1"/>
              <a:t>AngularJS</a:t>
            </a:r>
            <a:r>
              <a:rPr lang="en-US" dirty="0"/>
              <a:t> in my free time</a:t>
            </a:r>
            <a:r>
              <a:rPr lang="en-US" dirty="0">
                <a:solidFill>
                  <a:srgbClr val="FF0000"/>
                </a:solidFill>
              </a:rPr>
              <a:t>. I am able to both describe and - with much practice - pronounce 'CSS specificity'.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/>
              <a:t>Other Skills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/>
              <a:t>I would be happy to discuss my commercial experience with and exposure to: Agile SCRUM, </a:t>
            </a:r>
            <a:r>
              <a:rPr lang="en-US" dirty="0" err="1" smtClean="0"/>
              <a:t>Kanban</a:t>
            </a:r>
            <a:r>
              <a:rPr lang="en-US" dirty="0" smtClean="0"/>
              <a:t>, </a:t>
            </a:r>
            <a:r>
              <a:rPr lang="en-US" dirty="0" err="1" smtClean="0"/>
              <a:t>Postgres</a:t>
            </a:r>
            <a:r>
              <a:rPr lang="en-US" dirty="0" smtClean="0"/>
              <a:t>, MySQL, </a:t>
            </a:r>
            <a:r>
              <a:rPr lang="en-US" dirty="0" err="1" smtClean="0"/>
              <a:t>NodeJS</a:t>
            </a:r>
            <a:r>
              <a:rPr lang="en-US" dirty="0" smtClean="0"/>
              <a:t>, </a:t>
            </a:r>
            <a:r>
              <a:rPr lang="en-US" dirty="0" err="1" smtClean="0"/>
              <a:t>mod_perl</a:t>
            </a:r>
            <a:r>
              <a:rPr lang="en-US" dirty="0" smtClean="0"/>
              <a:t>, Apache, </a:t>
            </a:r>
            <a:r>
              <a:rPr lang="en-US" dirty="0" err="1" smtClean="0"/>
              <a:t>Befunge</a:t>
            </a:r>
            <a:r>
              <a:rPr lang="en-US" dirty="0" smtClean="0"/>
              <a:t>, INTERCAL, Binary lambda calculus, and IP over Avian Carriers.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00113" y="4908071"/>
            <a:ext cx="7345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Nothing wrong with throwing in a little bit of personality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Especially as you’ll probably be nervous in the interview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3483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Skills</a:t>
            </a:r>
            <a:br>
              <a:rPr lang="en-US" dirty="0" smtClean="0"/>
            </a:br>
            <a:r>
              <a:rPr lang="en-US" dirty="0" smtClean="0"/>
              <a:t>More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1859023"/>
            <a:ext cx="7345363" cy="2774470"/>
          </a:xfrm>
          <a:ln>
            <a:solidFill>
              <a:schemeClr val="bg2"/>
            </a:solidFill>
          </a:ln>
        </p:spPr>
        <p:txBody>
          <a:bodyPr>
            <a:normAutofit fontScale="5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Systems </a:t>
            </a:r>
            <a:r>
              <a:rPr lang="en-US" b="1" dirty="0" err="1"/>
              <a:t>Administraction</a:t>
            </a:r>
            <a:endParaRPr lang="en-US" b="1" dirty="0"/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I have used Linux commercially, on my desktop, and on my personal servers since 1998. I have used </a:t>
            </a:r>
            <a:r>
              <a:rPr lang="en-US" dirty="0" err="1"/>
              <a:t>Redhat</a:t>
            </a:r>
            <a:r>
              <a:rPr lang="en-US" dirty="0"/>
              <a:t>, </a:t>
            </a:r>
            <a:r>
              <a:rPr lang="en-US" dirty="0" err="1"/>
              <a:t>Slackware</a:t>
            </a:r>
            <a:r>
              <a:rPr lang="en-US" dirty="0"/>
              <a:t>, and </a:t>
            </a:r>
            <a:r>
              <a:rPr lang="en-US" dirty="0" err="1"/>
              <a:t>Debian</a:t>
            </a:r>
            <a:r>
              <a:rPr lang="en-US" dirty="0"/>
              <a:t>, before finally settling on Ubuntu, as I appreciate its long-term release policy. The website I run for my local cat-fancier group is setup using Puppet, running </a:t>
            </a:r>
            <a:r>
              <a:rPr lang="en-US" dirty="0" err="1"/>
              <a:t>Postgres</a:t>
            </a:r>
            <a:r>
              <a:rPr lang="en-US" dirty="0"/>
              <a:t> via </a:t>
            </a:r>
            <a:r>
              <a:rPr lang="en-US" dirty="0" err="1"/>
              <a:t>nginx</a:t>
            </a:r>
            <a:r>
              <a:rPr lang="en-US" dirty="0"/>
              <a:t>.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Front-End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I have excellent experience with </a:t>
            </a:r>
            <a:r>
              <a:rPr lang="en-US" dirty="0" err="1"/>
              <a:t>Javascript</a:t>
            </a:r>
            <a:r>
              <a:rPr lang="en-US" dirty="0"/>
              <a:t>. </a:t>
            </a:r>
            <a:r>
              <a:rPr lang="en-US" dirty="0" err="1"/>
              <a:t>Javascript's</a:t>
            </a:r>
            <a:r>
              <a:rPr lang="en-US" dirty="0"/>
              <a:t> prototype-based </a:t>
            </a:r>
            <a:r>
              <a:rPr lang="en-US" dirty="0" smtClean="0"/>
              <a:t>inheritance </a:t>
            </a:r>
            <a:r>
              <a:rPr lang="en-US" dirty="0"/>
              <a:t>model is a little unusual, as are its block-scoping rules. I have used </a:t>
            </a:r>
            <a:r>
              <a:rPr lang="en-US" dirty="0" err="1"/>
              <a:t>jQuery</a:t>
            </a:r>
            <a:r>
              <a:rPr lang="en-US" dirty="0"/>
              <a:t> and </a:t>
            </a:r>
            <a:r>
              <a:rPr lang="en-US" dirty="0" err="1"/>
              <a:t>EmberJS</a:t>
            </a:r>
            <a:r>
              <a:rPr lang="en-US" dirty="0"/>
              <a:t> commercially, and have recently started dabbling with </a:t>
            </a:r>
            <a:r>
              <a:rPr lang="en-US" dirty="0" err="1"/>
              <a:t>AngularJS</a:t>
            </a:r>
            <a:r>
              <a:rPr lang="en-US" dirty="0"/>
              <a:t> in my free time. I am able to both describe and - with much practice - pronounce 'CSS specificity'.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/>
              <a:t>Other Skills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/>
              <a:t>I would be happy to discuss my commercial experience with and exposure to: Agile SCRUM, </a:t>
            </a:r>
            <a:r>
              <a:rPr lang="en-US" dirty="0" err="1" smtClean="0"/>
              <a:t>Kanban</a:t>
            </a:r>
            <a:r>
              <a:rPr lang="en-US" dirty="0" smtClean="0"/>
              <a:t>, </a:t>
            </a:r>
            <a:r>
              <a:rPr lang="en-US" dirty="0" err="1" smtClean="0"/>
              <a:t>Postgres</a:t>
            </a:r>
            <a:r>
              <a:rPr lang="en-US" dirty="0" smtClean="0"/>
              <a:t>, MySQL, </a:t>
            </a:r>
            <a:r>
              <a:rPr lang="en-US" dirty="0" err="1" smtClean="0"/>
              <a:t>NodeJS</a:t>
            </a:r>
            <a:r>
              <a:rPr lang="en-US" dirty="0" smtClean="0"/>
              <a:t>, </a:t>
            </a:r>
            <a:r>
              <a:rPr lang="en-US" dirty="0" err="1" smtClean="0"/>
              <a:t>mod_perl</a:t>
            </a:r>
            <a:r>
              <a:rPr lang="en-US" dirty="0" smtClean="0"/>
              <a:t>, Apache, </a:t>
            </a:r>
            <a:r>
              <a:rPr lang="en-US" dirty="0" err="1" smtClean="0">
                <a:solidFill>
                  <a:srgbClr val="FF0000"/>
                </a:solidFill>
              </a:rPr>
              <a:t>Befunge</a:t>
            </a:r>
            <a:r>
              <a:rPr lang="en-US" dirty="0" smtClean="0">
                <a:solidFill>
                  <a:srgbClr val="FF0000"/>
                </a:solidFill>
              </a:rPr>
              <a:t>, INTERCAL, Binary lambda calculus, and IP over Avian Carriers.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00113" y="4908071"/>
            <a:ext cx="7345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Don’t go overboard with the personality though…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1236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Skills</a:t>
            </a:r>
            <a:br>
              <a:rPr lang="en-US" dirty="0" smtClean="0"/>
            </a:br>
            <a:r>
              <a:rPr lang="en-US" dirty="0" smtClean="0"/>
              <a:t>More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1859023"/>
            <a:ext cx="7345363" cy="2774470"/>
          </a:xfrm>
          <a:ln>
            <a:solidFill>
              <a:schemeClr val="bg2"/>
            </a:solidFill>
          </a:ln>
        </p:spPr>
        <p:txBody>
          <a:bodyPr>
            <a:normAutofit fontScale="5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Systems </a:t>
            </a:r>
            <a:r>
              <a:rPr lang="en-US" b="1" dirty="0" err="1"/>
              <a:t>Administraction</a:t>
            </a:r>
            <a:endParaRPr lang="en-US" b="1" dirty="0"/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I have used Linux commercially, on my desktop, and on my personal servers since 1998. I have used </a:t>
            </a:r>
            <a:r>
              <a:rPr lang="en-US" dirty="0" err="1"/>
              <a:t>Redhat</a:t>
            </a:r>
            <a:r>
              <a:rPr lang="en-US" dirty="0"/>
              <a:t>, </a:t>
            </a:r>
            <a:r>
              <a:rPr lang="en-US" dirty="0" err="1"/>
              <a:t>Slackware</a:t>
            </a:r>
            <a:r>
              <a:rPr lang="en-US" dirty="0"/>
              <a:t>, and </a:t>
            </a:r>
            <a:r>
              <a:rPr lang="en-US" dirty="0" err="1"/>
              <a:t>Debian</a:t>
            </a:r>
            <a:r>
              <a:rPr lang="en-US" dirty="0"/>
              <a:t>, before finally settling on Ubuntu, as I appreciate its long-term release policy. The website I run for my local cat-fancier group is setup using Puppet, running </a:t>
            </a:r>
            <a:r>
              <a:rPr lang="en-US" dirty="0" err="1"/>
              <a:t>Postgres</a:t>
            </a:r>
            <a:r>
              <a:rPr lang="en-US" dirty="0"/>
              <a:t> via </a:t>
            </a:r>
            <a:r>
              <a:rPr lang="en-US" dirty="0" err="1"/>
              <a:t>nginx</a:t>
            </a:r>
            <a:r>
              <a:rPr lang="en-US" dirty="0"/>
              <a:t>.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Front-End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I have excellent experience with </a:t>
            </a:r>
            <a:r>
              <a:rPr lang="en-US" dirty="0" err="1"/>
              <a:t>Javascript</a:t>
            </a:r>
            <a:r>
              <a:rPr lang="en-US" dirty="0"/>
              <a:t>. </a:t>
            </a:r>
            <a:r>
              <a:rPr lang="en-US" dirty="0" err="1"/>
              <a:t>Javascript's</a:t>
            </a:r>
            <a:r>
              <a:rPr lang="en-US" dirty="0"/>
              <a:t> prototype-based </a:t>
            </a:r>
            <a:r>
              <a:rPr lang="en-US" dirty="0" smtClean="0"/>
              <a:t>inheritance </a:t>
            </a:r>
            <a:r>
              <a:rPr lang="en-US" dirty="0"/>
              <a:t>model is a little unusual, as are its block-scoping rules. I have used </a:t>
            </a:r>
            <a:r>
              <a:rPr lang="en-US" dirty="0" err="1"/>
              <a:t>jQuery</a:t>
            </a:r>
            <a:r>
              <a:rPr lang="en-US" dirty="0"/>
              <a:t> and </a:t>
            </a:r>
            <a:r>
              <a:rPr lang="en-US" dirty="0" err="1"/>
              <a:t>EmberJS</a:t>
            </a:r>
            <a:r>
              <a:rPr lang="en-US" dirty="0"/>
              <a:t> commercially, and have recently started dabbling with </a:t>
            </a:r>
            <a:r>
              <a:rPr lang="en-US" dirty="0" err="1"/>
              <a:t>AngularJS</a:t>
            </a:r>
            <a:r>
              <a:rPr lang="en-US" dirty="0"/>
              <a:t> in my free time. I am able to both describe and - with much practice - pronounce 'CSS specificity'.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0000"/>
                </a:solidFill>
              </a:rPr>
              <a:t>Other Skills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/>
              <a:t>I would be happy to discuss my commercial experience with and exposure to: </a:t>
            </a:r>
            <a:r>
              <a:rPr lang="en-US" dirty="0" smtClean="0">
                <a:solidFill>
                  <a:srgbClr val="FF0000"/>
                </a:solidFill>
              </a:rPr>
              <a:t>Agile SCRUM, </a:t>
            </a:r>
            <a:r>
              <a:rPr lang="en-US" dirty="0" err="1" smtClean="0">
                <a:solidFill>
                  <a:srgbClr val="FF0000"/>
                </a:solidFill>
              </a:rPr>
              <a:t>Kanban</a:t>
            </a:r>
            <a:r>
              <a:rPr lang="en-US" dirty="0" smtClean="0">
                <a:solidFill>
                  <a:srgbClr val="FF0000"/>
                </a:solidFill>
              </a:rPr>
              <a:t>, </a:t>
            </a:r>
            <a:r>
              <a:rPr lang="en-US" dirty="0" err="1" smtClean="0">
                <a:solidFill>
                  <a:srgbClr val="FF0000"/>
                </a:solidFill>
              </a:rPr>
              <a:t>Postgres</a:t>
            </a:r>
            <a:r>
              <a:rPr lang="en-US" dirty="0" smtClean="0">
                <a:solidFill>
                  <a:srgbClr val="FF0000"/>
                </a:solidFill>
              </a:rPr>
              <a:t>, MySQL, </a:t>
            </a:r>
            <a:r>
              <a:rPr lang="en-US" dirty="0" err="1" smtClean="0">
                <a:solidFill>
                  <a:srgbClr val="FF0000"/>
                </a:solidFill>
              </a:rPr>
              <a:t>NodeJS</a:t>
            </a:r>
            <a:r>
              <a:rPr lang="en-US" dirty="0" smtClean="0">
                <a:solidFill>
                  <a:srgbClr val="FF0000"/>
                </a:solidFill>
              </a:rPr>
              <a:t>, </a:t>
            </a:r>
            <a:r>
              <a:rPr lang="en-US" dirty="0" err="1" smtClean="0">
                <a:solidFill>
                  <a:srgbClr val="FF0000"/>
                </a:solidFill>
              </a:rPr>
              <a:t>mod_perl</a:t>
            </a:r>
            <a:r>
              <a:rPr lang="en-US" dirty="0" smtClean="0">
                <a:solidFill>
                  <a:srgbClr val="FF0000"/>
                </a:solidFill>
              </a:rPr>
              <a:t>, Apache, </a:t>
            </a:r>
            <a:r>
              <a:rPr lang="en-US" dirty="0" err="1" smtClean="0">
                <a:solidFill>
                  <a:srgbClr val="FF0000"/>
                </a:solidFill>
              </a:rPr>
              <a:t>Befunge</a:t>
            </a:r>
            <a:r>
              <a:rPr lang="en-US" dirty="0" smtClean="0">
                <a:solidFill>
                  <a:srgbClr val="FF0000"/>
                </a:solidFill>
              </a:rPr>
              <a:t>, INTERCAL, Binary lambda calculus, and IP over Avian Carriers.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00113" y="4908071"/>
            <a:ext cx="73453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This is where you can finally tell the world about all of your experience with XSLT, Java Server Pages, and a bunch of other technology no-one hiring your for a Perl developer position cares about. Go wild.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9514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Open Source Experience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369" y="3380976"/>
            <a:ext cx="4325270" cy="274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045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Source Experience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Easiest way to prove you actually care about programming</a:t>
            </a:r>
          </a:p>
          <a:p>
            <a:r>
              <a:rPr lang="en-US" dirty="0" smtClean="0"/>
              <a:t>One of the few pieces of “technical screening” a non-technical person can do</a:t>
            </a:r>
          </a:p>
          <a:p>
            <a:r>
              <a:rPr lang="en-US" dirty="0" smtClean="0"/>
              <a:t>How much you have is going to determine how you should present it…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0713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3569" y="1123950"/>
            <a:ext cx="7963990" cy="1924050"/>
          </a:xfrm>
        </p:spPr>
        <p:txBody>
          <a:bodyPr/>
          <a:lstStyle/>
          <a:p>
            <a:r>
              <a:rPr lang="en-US" dirty="0" smtClean="0"/>
              <a:t>Open Source Experience</a:t>
            </a:r>
            <a:br>
              <a:rPr lang="en-US" dirty="0" smtClean="0"/>
            </a:br>
            <a:r>
              <a:rPr lang="en-US" dirty="0" smtClean="0"/>
              <a:t>“I am defined by </a:t>
            </a:r>
            <a:r>
              <a:rPr lang="en-US" dirty="0" err="1" smtClean="0"/>
              <a:t>Github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2652" y="3429000"/>
            <a:ext cx="2753177" cy="2753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7692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Open Source Experience</a:t>
            </a:r>
            <a:br>
              <a:rPr lang="en-US" dirty="0" smtClean="0"/>
            </a:br>
            <a:r>
              <a:rPr lang="en-US" dirty="0" smtClean="0"/>
              <a:t>“I am defined by </a:t>
            </a:r>
            <a:r>
              <a:rPr lang="en-US" dirty="0" err="1" smtClean="0"/>
              <a:t>Github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1738896"/>
            <a:ext cx="7345363" cy="2190994"/>
          </a:xfrm>
          <a:ln>
            <a:solidFill>
              <a:srgbClr val="7C8F97"/>
            </a:solidFill>
          </a:ln>
        </p:spPr>
        <p:txBody>
          <a:bodyPr>
            <a:normAutofit fontScale="47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900" b="1" dirty="0">
                <a:latin typeface="+mj-lt"/>
              </a:rPr>
              <a:t>Open Source and </a:t>
            </a:r>
            <a:r>
              <a:rPr lang="en-US" sz="2900" b="1" dirty="0" smtClean="0">
                <a:latin typeface="+mj-lt"/>
              </a:rPr>
              <a:t>Community</a:t>
            </a:r>
          </a:p>
          <a:p>
            <a:pPr marL="0" indent="0">
              <a:spcBef>
                <a:spcPts val="0"/>
              </a:spcBef>
              <a:buNone/>
            </a:pPr>
            <a:endParaRPr lang="en-US" sz="2900" b="1" dirty="0">
              <a:latin typeface="+mj-lt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Test::BDD::Cucumber</a:t>
            </a:r>
          </a:p>
          <a:p>
            <a:pPr marL="236538" lvl="1" indent="0">
              <a:spcBef>
                <a:spcPts val="0"/>
              </a:spcBef>
              <a:buNone/>
            </a:pPr>
            <a:r>
              <a:rPr lang="en-US" dirty="0"/>
              <a:t>Author of this fully-featured Perl BDD framework, based on the popular Ruby tool of the same name. Test::BDD::Cucumber now has an active group of committers, was the focus of a Linux Magazine article, and is distributed in </a:t>
            </a:r>
            <a:r>
              <a:rPr lang="en-US" dirty="0" err="1"/>
              <a:t>Debian</a:t>
            </a:r>
            <a:r>
              <a:rPr lang="en-US" dirty="0"/>
              <a:t> packages.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 err="1"/>
              <a:t>ziprip.js</a:t>
            </a:r>
            <a:endParaRPr lang="en-US" b="1" dirty="0"/>
          </a:p>
          <a:p>
            <a:pPr marL="236538" lvl="1" indent="0">
              <a:spcBef>
                <a:spcPts val="0"/>
              </a:spcBef>
              <a:buNone/>
            </a:pPr>
            <a:r>
              <a:rPr lang="en-US" dirty="0"/>
              <a:t>A </a:t>
            </a:r>
            <a:r>
              <a:rPr lang="en-US" dirty="0" err="1"/>
              <a:t>NodeJS</a:t>
            </a:r>
            <a:r>
              <a:rPr lang="en-US" dirty="0"/>
              <a:t> and vanilla JS library for extracting postal addresses from web pages. Was originally part of code I wrote for a (now defunct) start-up, and has found some use as part of various browser plugins.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Template::Plugin::</a:t>
            </a:r>
            <a:r>
              <a:rPr lang="en-US" b="1" dirty="0" err="1"/>
              <a:t>StashValidate</a:t>
            </a:r>
            <a:endParaRPr lang="en-US" b="1" dirty="0"/>
          </a:p>
          <a:p>
            <a:pPr marL="236538" lvl="1" indent="0">
              <a:spcBef>
                <a:spcPts val="0"/>
              </a:spcBef>
              <a:buNone/>
            </a:pPr>
            <a:r>
              <a:rPr lang="en-US" dirty="0"/>
              <a:t>A </a:t>
            </a:r>
            <a:r>
              <a:rPr lang="en-US" dirty="0" err="1"/>
              <a:t>mashup</a:t>
            </a:r>
            <a:r>
              <a:rPr lang="en-US" dirty="0"/>
              <a:t> of Template Toolkit and </a:t>
            </a:r>
            <a:r>
              <a:rPr lang="en-US" dirty="0" err="1"/>
              <a:t>MooseX</a:t>
            </a:r>
            <a:r>
              <a:rPr lang="en-US" dirty="0"/>
              <a:t>::</a:t>
            </a:r>
            <a:r>
              <a:rPr lang="en-US" dirty="0" err="1"/>
              <a:t>Params</a:t>
            </a:r>
            <a:r>
              <a:rPr lang="en-US" dirty="0"/>
              <a:t>::Validate to allow runtime checking of the the Template Toolkit `stash`.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Other </a:t>
            </a:r>
            <a:r>
              <a:rPr lang="en-US" b="1" dirty="0" smtClean="0"/>
              <a:t>projects</a:t>
            </a:r>
            <a:endParaRPr lang="en-US" b="1" dirty="0"/>
          </a:p>
          <a:p>
            <a:pPr>
              <a:spcBef>
                <a:spcPts val="0"/>
              </a:spcBef>
            </a:pPr>
            <a:r>
              <a:rPr lang="en-US" dirty="0"/>
              <a:t>I maintain 15 CPAN modules: http://</a:t>
            </a:r>
            <a:r>
              <a:rPr lang="en-US" dirty="0" err="1"/>
              <a:t>search.cpan.org</a:t>
            </a:r>
            <a:r>
              <a:rPr lang="en-US" dirty="0"/>
              <a:t>/~</a:t>
            </a:r>
            <a:r>
              <a:rPr lang="en-US" dirty="0" err="1"/>
              <a:t>sargie</a:t>
            </a:r>
            <a:r>
              <a:rPr lang="en-US" dirty="0"/>
              <a:t>/</a:t>
            </a:r>
          </a:p>
          <a:p>
            <a:pPr>
              <a:spcBef>
                <a:spcPts val="0"/>
              </a:spcBef>
            </a:pPr>
            <a:r>
              <a:rPr lang="en-US" dirty="0"/>
              <a:t>I am active participant on various projects on </a:t>
            </a:r>
            <a:r>
              <a:rPr lang="en-US" dirty="0" err="1"/>
              <a:t>Github</a:t>
            </a:r>
            <a:r>
              <a:rPr lang="en-US" dirty="0"/>
              <a:t>: https://</a:t>
            </a:r>
            <a:r>
              <a:rPr lang="en-US" dirty="0" err="1"/>
              <a:t>github.com</a:t>
            </a:r>
            <a:r>
              <a:rPr lang="en-US" dirty="0"/>
              <a:t>/sheriff</a:t>
            </a:r>
          </a:p>
          <a:p>
            <a:pPr>
              <a:spcBef>
                <a:spcPts val="0"/>
              </a:spcBef>
            </a:pPr>
            <a:r>
              <a:rPr lang="en-US" dirty="0"/>
              <a:t>I have had a number of technical articles published in The Perl Journal, </a:t>
            </a:r>
            <a:r>
              <a:rPr lang="en-US" dirty="0" err="1"/>
              <a:t>Perl.com</a:t>
            </a:r>
            <a:r>
              <a:rPr lang="en-US" dirty="0"/>
              <a:t>, and </a:t>
            </a:r>
            <a:r>
              <a:rPr lang="en-US" dirty="0" err="1"/>
              <a:t>DrDobbs</a:t>
            </a: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I have spoken variously at YAPC::EU, the London Perl Workshop, and local Perl Monger technical events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00113" y="4290272"/>
            <a:ext cx="734536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If you have lots, this should be at least as prominent as your skills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For HR and Recruiters, it might as well be antique hieroglyphics carved on stone – no idea what it means, but pretty sure it’s valuable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Hiring manager will know you have “passion”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The Interviewing Developers will have lots to talk to you about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Let’s take a closer look…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150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Open Source Experience</a:t>
            </a:r>
            <a:br>
              <a:rPr lang="en-US" dirty="0" smtClean="0"/>
            </a:br>
            <a:r>
              <a:rPr lang="en-US" dirty="0" smtClean="0"/>
              <a:t>“I am defined by </a:t>
            </a:r>
            <a:r>
              <a:rPr lang="en-US" dirty="0" err="1" smtClean="0"/>
              <a:t>Github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1738896"/>
            <a:ext cx="7345363" cy="2190994"/>
          </a:xfrm>
          <a:ln>
            <a:solidFill>
              <a:srgbClr val="7C8F97"/>
            </a:solidFill>
          </a:ln>
        </p:spPr>
        <p:txBody>
          <a:bodyPr>
            <a:normAutofit fontScale="47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900" b="1" dirty="0">
                <a:latin typeface="+mj-lt"/>
              </a:rPr>
              <a:t>Open Source and </a:t>
            </a:r>
            <a:r>
              <a:rPr lang="en-US" sz="2900" b="1" dirty="0" smtClean="0">
                <a:latin typeface="+mj-lt"/>
              </a:rPr>
              <a:t>Community</a:t>
            </a:r>
          </a:p>
          <a:p>
            <a:pPr marL="0" indent="0">
              <a:spcBef>
                <a:spcPts val="0"/>
              </a:spcBef>
              <a:buNone/>
            </a:pPr>
            <a:endParaRPr lang="en-US" sz="2900" b="1" dirty="0">
              <a:latin typeface="+mj-lt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FF0000"/>
                </a:solidFill>
              </a:rPr>
              <a:t>Test::BDD::Cucumber</a:t>
            </a:r>
          </a:p>
          <a:p>
            <a:pPr marL="236538" lvl="1" indent="0">
              <a:spcBef>
                <a:spcPts val="0"/>
              </a:spcBef>
              <a:buNone/>
            </a:pPr>
            <a:r>
              <a:rPr lang="en-US" dirty="0"/>
              <a:t>Author of this fully-featured Perl BDD framework, based on the popular Ruby tool of the same name. Test::BDD::Cucumber now has an active group of committers, was the focus of a Linux Magazine article, and is distributed in </a:t>
            </a:r>
            <a:r>
              <a:rPr lang="en-US" dirty="0" err="1"/>
              <a:t>Debian</a:t>
            </a:r>
            <a:r>
              <a:rPr lang="en-US" dirty="0"/>
              <a:t> packages.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 err="1">
                <a:solidFill>
                  <a:srgbClr val="FF0000"/>
                </a:solidFill>
              </a:rPr>
              <a:t>ziprip.js</a:t>
            </a:r>
            <a:endParaRPr lang="en-US" b="1" dirty="0">
              <a:solidFill>
                <a:srgbClr val="FF0000"/>
              </a:solidFill>
            </a:endParaRPr>
          </a:p>
          <a:p>
            <a:pPr marL="236538" lvl="1" indent="0">
              <a:spcBef>
                <a:spcPts val="0"/>
              </a:spcBef>
              <a:buNone/>
            </a:pPr>
            <a:r>
              <a:rPr lang="en-US" dirty="0"/>
              <a:t>A </a:t>
            </a:r>
            <a:r>
              <a:rPr lang="en-US" dirty="0" err="1"/>
              <a:t>NodeJS</a:t>
            </a:r>
            <a:r>
              <a:rPr lang="en-US" dirty="0"/>
              <a:t> and vanilla JS library for extracting postal addresses from web pages. Was originally part of code I wrote for a (now defunct) start-up, and has found some use as part of various browser plugins.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FF0000"/>
                </a:solidFill>
              </a:rPr>
              <a:t>Template::Plugin::</a:t>
            </a:r>
            <a:r>
              <a:rPr lang="en-US" b="1" dirty="0" err="1">
                <a:solidFill>
                  <a:srgbClr val="FF0000"/>
                </a:solidFill>
              </a:rPr>
              <a:t>StashValidate</a:t>
            </a:r>
            <a:endParaRPr lang="en-US" b="1" dirty="0">
              <a:solidFill>
                <a:srgbClr val="FF0000"/>
              </a:solidFill>
            </a:endParaRPr>
          </a:p>
          <a:p>
            <a:pPr marL="236538" lvl="1" indent="0">
              <a:spcBef>
                <a:spcPts val="0"/>
              </a:spcBef>
              <a:buNone/>
            </a:pPr>
            <a:r>
              <a:rPr lang="en-US" dirty="0"/>
              <a:t>A </a:t>
            </a:r>
            <a:r>
              <a:rPr lang="en-US" dirty="0" err="1"/>
              <a:t>mashup</a:t>
            </a:r>
            <a:r>
              <a:rPr lang="en-US" dirty="0"/>
              <a:t> of Template Toolkit and </a:t>
            </a:r>
            <a:r>
              <a:rPr lang="en-US" dirty="0" err="1"/>
              <a:t>MooseX</a:t>
            </a:r>
            <a:r>
              <a:rPr lang="en-US" dirty="0"/>
              <a:t>::</a:t>
            </a:r>
            <a:r>
              <a:rPr lang="en-US" dirty="0" err="1"/>
              <a:t>Params</a:t>
            </a:r>
            <a:r>
              <a:rPr lang="en-US" dirty="0"/>
              <a:t>::Validate to allow runtime checking of the the Template Toolkit `stash`.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Other </a:t>
            </a:r>
            <a:r>
              <a:rPr lang="en-US" b="1" dirty="0" smtClean="0"/>
              <a:t>projects</a:t>
            </a:r>
            <a:endParaRPr lang="en-US" b="1" dirty="0"/>
          </a:p>
          <a:p>
            <a:pPr>
              <a:spcBef>
                <a:spcPts val="0"/>
              </a:spcBef>
            </a:pPr>
            <a:r>
              <a:rPr lang="en-US" dirty="0"/>
              <a:t>I maintain 15 CPAN modules: http://</a:t>
            </a:r>
            <a:r>
              <a:rPr lang="en-US" dirty="0" err="1"/>
              <a:t>search.cpan.org</a:t>
            </a:r>
            <a:r>
              <a:rPr lang="en-US" dirty="0"/>
              <a:t>/~</a:t>
            </a:r>
            <a:r>
              <a:rPr lang="en-US" dirty="0" err="1"/>
              <a:t>sargie</a:t>
            </a:r>
            <a:r>
              <a:rPr lang="en-US" dirty="0"/>
              <a:t>/</a:t>
            </a:r>
          </a:p>
          <a:p>
            <a:pPr>
              <a:spcBef>
                <a:spcPts val="0"/>
              </a:spcBef>
            </a:pPr>
            <a:r>
              <a:rPr lang="en-US" dirty="0"/>
              <a:t>I am active participant on various projects on </a:t>
            </a:r>
            <a:r>
              <a:rPr lang="en-US" dirty="0" err="1"/>
              <a:t>Github</a:t>
            </a:r>
            <a:r>
              <a:rPr lang="en-US" dirty="0"/>
              <a:t>: https://</a:t>
            </a:r>
            <a:r>
              <a:rPr lang="en-US" dirty="0" err="1"/>
              <a:t>github.com</a:t>
            </a:r>
            <a:r>
              <a:rPr lang="en-US" dirty="0"/>
              <a:t>/sheriff</a:t>
            </a:r>
          </a:p>
          <a:p>
            <a:pPr>
              <a:spcBef>
                <a:spcPts val="0"/>
              </a:spcBef>
            </a:pPr>
            <a:r>
              <a:rPr lang="en-US" dirty="0"/>
              <a:t>I have had a number of technical articles published in The Perl Journal, </a:t>
            </a:r>
            <a:r>
              <a:rPr lang="en-US" dirty="0" err="1"/>
              <a:t>Perl.com</a:t>
            </a:r>
            <a:r>
              <a:rPr lang="en-US" dirty="0"/>
              <a:t>, and </a:t>
            </a:r>
            <a:r>
              <a:rPr lang="en-US" dirty="0" err="1"/>
              <a:t>DrDobbs</a:t>
            </a: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I have spoken variously at YAPC::EU, the London Perl Workshop, and local Perl Monger technical events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00113" y="4290272"/>
            <a:ext cx="7345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Break out one or two of the more interesting pieces, rather than everything you’ve done ever</a:t>
            </a:r>
          </a:p>
        </p:txBody>
      </p:sp>
    </p:spTree>
    <p:extLst>
      <p:ext uri="{BB962C8B-B14F-4D97-AF65-F5344CB8AC3E}">
        <p14:creationId xmlns:p14="http://schemas.microsoft.com/office/powerpoint/2010/main" val="1549325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Open Source Experience</a:t>
            </a:r>
            <a:br>
              <a:rPr lang="en-US" dirty="0" smtClean="0"/>
            </a:br>
            <a:r>
              <a:rPr lang="en-US" dirty="0" smtClean="0"/>
              <a:t>“I am defined by </a:t>
            </a:r>
            <a:r>
              <a:rPr lang="en-US" dirty="0" err="1" smtClean="0"/>
              <a:t>Github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1738896"/>
            <a:ext cx="7345363" cy="2190994"/>
          </a:xfrm>
          <a:ln>
            <a:solidFill>
              <a:srgbClr val="7C8F97"/>
            </a:solidFill>
          </a:ln>
        </p:spPr>
        <p:txBody>
          <a:bodyPr>
            <a:normAutofit fontScale="47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900" b="1" dirty="0">
                <a:latin typeface="+mj-lt"/>
              </a:rPr>
              <a:t>Open Source and </a:t>
            </a:r>
            <a:r>
              <a:rPr lang="en-US" sz="2900" b="1" dirty="0" smtClean="0">
                <a:latin typeface="+mj-lt"/>
              </a:rPr>
              <a:t>Community</a:t>
            </a:r>
          </a:p>
          <a:p>
            <a:pPr marL="0" indent="0">
              <a:spcBef>
                <a:spcPts val="0"/>
              </a:spcBef>
              <a:buNone/>
            </a:pPr>
            <a:endParaRPr lang="en-US" sz="2900" b="1" dirty="0">
              <a:latin typeface="+mj-lt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Test::BDD::Cucumber</a:t>
            </a:r>
          </a:p>
          <a:p>
            <a:pPr marL="236538" lvl="1" indent="0">
              <a:spcBef>
                <a:spcPts val="0"/>
              </a:spcBef>
              <a:buNone/>
            </a:pPr>
            <a:r>
              <a:rPr lang="en-US" dirty="0"/>
              <a:t>Author of this fully-featured Perl BDD framework, based on the popular Ruby tool of the same name. Test::BDD::Cucumber now has an active group of committers, was the focus of a Linux Magazine article, and is distributed in </a:t>
            </a:r>
            <a:r>
              <a:rPr lang="en-US" dirty="0" err="1"/>
              <a:t>Debian</a:t>
            </a:r>
            <a:r>
              <a:rPr lang="en-US" dirty="0"/>
              <a:t> packages.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 err="1"/>
              <a:t>ziprip.js</a:t>
            </a:r>
            <a:endParaRPr lang="en-US" b="1" dirty="0"/>
          </a:p>
          <a:p>
            <a:pPr marL="236538" lvl="1" indent="0">
              <a:spcBef>
                <a:spcPts val="0"/>
              </a:spcBef>
              <a:buNone/>
            </a:pPr>
            <a:r>
              <a:rPr lang="en-US" dirty="0"/>
              <a:t>A </a:t>
            </a:r>
            <a:r>
              <a:rPr lang="en-US" dirty="0" err="1"/>
              <a:t>NodeJS</a:t>
            </a:r>
            <a:r>
              <a:rPr lang="en-US" dirty="0"/>
              <a:t> and vanilla JS library for extracting postal addresses from web pages. Was originally part of code I wrote for a (now defunct) start-up, and has found some use as part of various browser plugins.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Template::Plugin::</a:t>
            </a:r>
            <a:r>
              <a:rPr lang="en-US" b="1" dirty="0" err="1"/>
              <a:t>StashValidate</a:t>
            </a:r>
            <a:endParaRPr lang="en-US" b="1" dirty="0"/>
          </a:p>
          <a:p>
            <a:pPr marL="236538" lvl="1" indent="0">
              <a:spcBef>
                <a:spcPts val="0"/>
              </a:spcBef>
              <a:buNone/>
            </a:pPr>
            <a:r>
              <a:rPr lang="en-US" dirty="0"/>
              <a:t>A </a:t>
            </a:r>
            <a:r>
              <a:rPr lang="en-US" dirty="0" err="1"/>
              <a:t>mashup</a:t>
            </a:r>
            <a:r>
              <a:rPr lang="en-US" dirty="0"/>
              <a:t> of Template Toolkit and </a:t>
            </a:r>
            <a:r>
              <a:rPr lang="en-US" dirty="0" err="1"/>
              <a:t>MooseX</a:t>
            </a:r>
            <a:r>
              <a:rPr lang="en-US" dirty="0"/>
              <a:t>::</a:t>
            </a:r>
            <a:r>
              <a:rPr lang="en-US" dirty="0" err="1"/>
              <a:t>Params</a:t>
            </a:r>
            <a:r>
              <a:rPr lang="en-US" dirty="0"/>
              <a:t>::Validate to allow runtime checking of the the Template Toolkit `stash`.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Other </a:t>
            </a:r>
            <a:r>
              <a:rPr lang="en-US" b="1" dirty="0" smtClean="0"/>
              <a:t>projects</a:t>
            </a:r>
            <a:endParaRPr lang="en-US" b="1" dirty="0"/>
          </a:p>
          <a:p>
            <a:pPr>
              <a:spcBef>
                <a:spcPts val="0"/>
              </a:spcBef>
            </a:pPr>
            <a:r>
              <a:rPr lang="en-US" dirty="0">
                <a:solidFill>
                  <a:srgbClr val="FF0000"/>
                </a:solidFill>
              </a:rPr>
              <a:t>I maintain 15 CPAN modules: http://</a:t>
            </a:r>
            <a:r>
              <a:rPr lang="en-US" dirty="0" err="1">
                <a:solidFill>
                  <a:srgbClr val="FF0000"/>
                </a:solidFill>
              </a:rPr>
              <a:t>search.cpan.org</a:t>
            </a:r>
            <a:r>
              <a:rPr lang="en-US" dirty="0">
                <a:solidFill>
                  <a:srgbClr val="FF0000"/>
                </a:solidFill>
              </a:rPr>
              <a:t>/~</a:t>
            </a:r>
            <a:r>
              <a:rPr lang="en-US" dirty="0" err="1">
                <a:solidFill>
                  <a:srgbClr val="FF0000"/>
                </a:solidFill>
              </a:rPr>
              <a:t>sargie</a:t>
            </a:r>
            <a:r>
              <a:rPr lang="en-US" dirty="0">
                <a:solidFill>
                  <a:srgbClr val="FF0000"/>
                </a:solidFill>
              </a:rPr>
              <a:t>/</a:t>
            </a:r>
          </a:p>
          <a:p>
            <a:pPr>
              <a:spcBef>
                <a:spcPts val="0"/>
              </a:spcBef>
            </a:pPr>
            <a:r>
              <a:rPr lang="en-US" dirty="0">
                <a:solidFill>
                  <a:srgbClr val="FF0000"/>
                </a:solidFill>
              </a:rPr>
              <a:t>I am active participant on various projects on </a:t>
            </a:r>
            <a:r>
              <a:rPr lang="en-US" dirty="0" err="1">
                <a:solidFill>
                  <a:srgbClr val="FF0000"/>
                </a:solidFill>
              </a:rPr>
              <a:t>Github</a:t>
            </a:r>
            <a:r>
              <a:rPr lang="en-US" dirty="0">
                <a:solidFill>
                  <a:srgbClr val="FF0000"/>
                </a:solidFill>
              </a:rPr>
              <a:t>: https://</a:t>
            </a:r>
            <a:r>
              <a:rPr lang="en-US" dirty="0" err="1">
                <a:solidFill>
                  <a:srgbClr val="FF0000"/>
                </a:solidFill>
              </a:rPr>
              <a:t>github.com</a:t>
            </a:r>
            <a:r>
              <a:rPr lang="en-US" dirty="0">
                <a:solidFill>
                  <a:srgbClr val="FF0000"/>
                </a:solidFill>
              </a:rPr>
              <a:t>/sheriff</a:t>
            </a:r>
          </a:p>
          <a:p>
            <a:pPr>
              <a:spcBef>
                <a:spcPts val="0"/>
              </a:spcBef>
            </a:pPr>
            <a:r>
              <a:rPr lang="en-US" dirty="0"/>
              <a:t>I have had a number of technical articles published in The Perl Journal, </a:t>
            </a:r>
            <a:r>
              <a:rPr lang="en-US" dirty="0" err="1"/>
              <a:t>Perl.com</a:t>
            </a:r>
            <a:r>
              <a:rPr lang="en-US" dirty="0"/>
              <a:t>, and </a:t>
            </a:r>
            <a:r>
              <a:rPr lang="en-US" dirty="0" err="1"/>
              <a:t>DrDobbs</a:t>
            </a: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I have spoken variously at YAPC::EU, the London Perl Workshop, and local Perl Monger technical events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00113" y="4290272"/>
            <a:ext cx="73453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Name-drop the other stuff you do and link to your repositories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Top tip: if you don’t have anything on CPAN or in </a:t>
            </a:r>
            <a:r>
              <a:rPr lang="en-US" dirty="0" err="1" smtClean="0"/>
              <a:t>Github</a:t>
            </a:r>
            <a:r>
              <a:rPr lang="en-US" dirty="0" smtClean="0"/>
              <a:t>, don’t include links to your CPAN ID and </a:t>
            </a:r>
            <a:r>
              <a:rPr lang="en-US" dirty="0" err="1" smtClean="0"/>
              <a:t>Github</a:t>
            </a:r>
            <a:r>
              <a:rPr lang="en-US" dirty="0" smtClean="0"/>
              <a:t> page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People actually do this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0619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Open Source Experience</a:t>
            </a:r>
            <a:br>
              <a:rPr lang="en-US" dirty="0" smtClean="0"/>
            </a:br>
            <a:r>
              <a:rPr lang="en-US" dirty="0" smtClean="0"/>
              <a:t>“I am defined by </a:t>
            </a:r>
            <a:r>
              <a:rPr lang="en-US" dirty="0" err="1" smtClean="0"/>
              <a:t>Github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1738896"/>
            <a:ext cx="7345363" cy="2190994"/>
          </a:xfrm>
          <a:ln>
            <a:solidFill>
              <a:srgbClr val="7C8F97"/>
            </a:solidFill>
          </a:ln>
        </p:spPr>
        <p:txBody>
          <a:bodyPr>
            <a:normAutofit fontScale="47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900" b="1" dirty="0">
                <a:latin typeface="+mj-lt"/>
              </a:rPr>
              <a:t>Open Source and </a:t>
            </a:r>
            <a:r>
              <a:rPr lang="en-US" sz="2900" b="1" dirty="0" smtClean="0">
                <a:latin typeface="+mj-lt"/>
              </a:rPr>
              <a:t>Community</a:t>
            </a:r>
          </a:p>
          <a:p>
            <a:pPr marL="0" indent="0">
              <a:spcBef>
                <a:spcPts val="0"/>
              </a:spcBef>
              <a:buNone/>
            </a:pPr>
            <a:endParaRPr lang="en-US" sz="2900" b="1" dirty="0">
              <a:latin typeface="+mj-lt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Test::BDD::Cucumber</a:t>
            </a:r>
          </a:p>
          <a:p>
            <a:pPr marL="236538" lvl="1" indent="0">
              <a:spcBef>
                <a:spcPts val="0"/>
              </a:spcBef>
              <a:buNone/>
            </a:pPr>
            <a:r>
              <a:rPr lang="en-US" dirty="0"/>
              <a:t>Author of this fully-featured Perl BDD framework, based on the popular Ruby tool of the same name. Test::BDD::Cucumber now has an active group of committers, was the focus of a Linux Magazine article, and is distributed in </a:t>
            </a:r>
            <a:r>
              <a:rPr lang="en-US" dirty="0" err="1"/>
              <a:t>Debian</a:t>
            </a:r>
            <a:r>
              <a:rPr lang="en-US" dirty="0"/>
              <a:t> packages.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 err="1"/>
              <a:t>ziprip.js</a:t>
            </a:r>
            <a:endParaRPr lang="en-US" b="1" dirty="0"/>
          </a:p>
          <a:p>
            <a:pPr marL="236538" lvl="1" indent="0">
              <a:spcBef>
                <a:spcPts val="0"/>
              </a:spcBef>
              <a:buNone/>
            </a:pPr>
            <a:r>
              <a:rPr lang="en-US" dirty="0"/>
              <a:t>A </a:t>
            </a:r>
            <a:r>
              <a:rPr lang="en-US" dirty="0" err="1"/>
              <a:t>NodeJS</a:t>
            </a:r>
            <a:r>
              <a:rPr lang="en-US" dirty="0"/>
              <a:t> and vanilla JS library for extracting postal addresses from web pages. Was originally part of code I wrote for a (now defunct) start-up, and has found some use as part of various browser plugins.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Template::Plugin::</a:t>
            </a:r>
            <a:r>
              <a:rPr lang="en-US" b="1" dirty="0" err="1"/>
              <a:t>StashValidate</a:t>
            </a:r>
            <a:endParaRPr lang="en-US" b="1" dirty="0"/>
          </a:p>
          <a:p>
            <a:pPr marL="236538" lvl="1" indent="0">
              <a:spcBef>
                <a:spcPts val="0"/>
              </a:spcBef>
              <a:buNone/>
            </a:pPr>
            <a:r>
              <a:rPr lang="en-US" dirty="0"/>
              <a:t>A </a:t>
            </a:r>
            <a:r>
              <a:rPr lang="en-US" dirty="0" err="1"/>
              <a:t>mashup</a:t>
            </a:r>
            <a:r>
              <a:rPr lang="en-US" dirty="0"/>
              <a:t> of Template Toolkit and </a:t>
            </a:r>
            <a:r>
              <a:rPr lang="en-US" dirty="0" err="1"/>
              <a:t>MooseX</a:t>
            </a:r>
            <a:r>
              <a:rPr lang="en-US" dirty="0"/>
              <a:t>::</a:t>
            </a:r>
            <a:r>
              <a:rPr lang="en-US" dirty="0" err="1"/>
              <a:t>Params</a:t>
            </a:r>
            <a:r>
              <a:rPr lang="en-US" dirty="0"/>
              <a:t>::Validate to allow runtime checking of the the Template Toolkit `stash`.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Other </a:t>
            </a:r>
            <a:r>
              <a:rPr lang="en-US" b="1" dirty="0" smtClean="0"/>
              <a:t>projects</a:t>
            </a:r>
            <a:endParaRPr lang="en-US" b="1" dirty="0"/>
          </a:p>
          <a:p>
            <a:pPr>
              <a:spcBef>
                <a:spcPts val="0"/>
              </a:spcBef>
            </a:pPr>
            <a:r>
              <a:rPr lang="en-US" dirty="0"/>
              <a:t>I maintain 15 CPAN modules: http://</a:t>
            </a:r>
            <a:r>
              <a:rPr lang="en-US" dirty="0" err="1"/>
              <a:t>search.cpan.org</a:t>
            </a:r>
            <a:r>
              <a:rPr lang="en-US" dirty="0"/>
              <a:t>/~</a:t>
            </a:r>
            <a:r>
              <a:rPr lang="en-US" dirty="0" err="1"/>
              <a:t>sargie</a:t>
            </a:r>
            <a:r>
              <a:rPr lang="en-US" dirty="0"/>
              <a:t>/</a:t>
            </a:r>
          </a:p>
          <a:p>
            <a:pPr>
              <a:spcBef>
                <a:spcPts val="0"/>
              </a:spcBef>
            </a:pPr>
            <a:r>
              <a:rPr lang="en-US" dirty="0"/>
              <a:t>I am active participant on various projects on </a:t>
            </a:r>
            <a:r>
              <a:rPr lang="en-US" dirty="0" err="1"/>
              <a:t>Github</a:t>
            </a:r>
            <a:r>
              <a:rPr lang="en-US" dirty="0"/>
              <a:t>: https://</a:t>
            </a:r>
            <a:r>
              <a:rPr lang="en-US" dirty="0" err="1"/>
              <a:t>github.com</a:t>
            </a:r>
            <a:r>
              <a:rPr lang="en-US" dirty="0"/>
              <a:t>/sheriff</a:t>
            </a:r>
          </a:p>
          <a:p>
            <a:pPr>
              <a:spcBef>
                <a:spcPts val="0"/>
              </a:spcBef>
            </a:pPr>
            <a:r>
              <a:rPr lang="en-US" dirty="0">
                <a:solidFill>
                  <a:srgbClr val="FF0000"/>
                </a:solidFill>
              </a:rPr>
              <a:t>I have had a number of technical articles published in The Perl Journal, </a:t>
            </a:r>
            <a:r>
              <a:rPr lang="en-US" dirty="0" err="1">
                <a:solidFill>
                  <a:srgbClr val="FF0000"/>
                </a:solidFill>
              </a:rPr>
              <a:t>Perl.com</a:t>
            </a:r>
            <a:r>
              <a:rPr lang="en-US" dirty="0">
                <a:solidFill>
                  <a:srgbClr val="FF0000"/>
                </a:solidFill>
              </a:rPr>
              <a:t>, and </a:t>
            </a:r>
            <a:r>
              <a:rPr lang="en-US" dirty="0" err="1">
                <a:solidFill>
                  <a:srgbClr val="FF0000"/>
                </a:solidFill>
              </a:rPr>
              <a:t>DrDobbs</a:t>
            </a:r>
            <a:endParaRPr lang="en-US" dirty="0">
              <a:solidFill>
                <a:srgbClr val="FF0000"/>
              </a:solidFill>
            </a:endParaRPr>
          </a:p>
          <a:p>
            <a:pPr>
              <a:spcBef>
                <a:spcPts val="0"/>
              </a:spcBef>
            </a:pPr>
            <a:r>
              <a:rPr lang="en-US" dirty="0">
                <a:solidFill>
                  <a:srgbClr val="FF0000"/>
                </a:solidFill>
              </a:rPr>
              <a:t>I have spoken variously at YAPC::EU, the London Perl Workshop, and local Perl Monger technical events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00113" y="4290272"/>
            <a:ext cx="7345362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Talk about any speaking or writing you’ve done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If you have a technical blog, and it’s coherent, link to it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You don’t have to point out that lightening talks were lightening talks</a:t>
            </a:r>
          </a:p>
          <a:p>
            <a:pPr marL="285750" indent="-285750">
              <a:buFont typeface="Arial"/>
              <a:buChar char="•"/>
            </a:pPr>
            <a:r>
              <a:rPr lang="en-US" b="1" dirty="0" smtClean="0"/>
              <a:t>Again: if you have lots of this stuff, make it as prominent as the Skills section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246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I am: Recruiter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 a recruitment agency called Perl Careers</a:t>
            </a:r>
          </a:p>
          <a:p>
            <a:r>
              <a:rPr lang="en-US" dirty="0"/>
              <a:t>Specialize in Perl developers in the UK</a:t>
            </a:r>
          </a:p>
          <a:p>
            <a:r>
              <a:rPr lang="en-US" dirty="0"/>
              <a:t>Please come and get a pen and a business card</a:t>
            </a:r>
          </a:p>
          <a:p>
            <a:pPr lvl="1"/>
            <a:r>
              <a:rPr lang="en-US" dirty="0"/>
              <a:t>They were expensive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656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3569" y="1123950"/>
            <a:ext cx="7963990" cy="1924050"/>
          </a:xfrm>
        </p:spPr>
        <p:txBody>
          <a:bodyPr/>
          <a:lstStyle/>
          <a:p>
            <a:r>
              <a:rPr lang="en-US" dirty="0" smtClean="0"/>
              <a:t>Open Source Experience</a:t>
            </a:r>
            <a:br>
              <a:rPr lang="en-US" dirty="0" smtClean="0"/>
            </a:br>
            <a:r>
              <a:rPr lang="en-US" dirty="0" smtClean="0"/>
              <a:t>Part-Time Contributor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2653" y="3429000"/>
            <a:ext cx="2890486" cy="2890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24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Open Source Experience</a:t>
            </a:r>
            <a:br>
              <a:rPr lang="en-US" dirty="0" smtClean="0"/>
            </a:br>
            <a:r>
              <a:rPr lang="en-US" dirty="0" smtClean="0"/>
              <a:t>Part-Time Contributor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1738896"/>
            <a:ext cx="7345363" cy="2551376"/>
          </a:xfrm>
          <a:ln>
            <a:solidFill>
              <a:srgbClr val="7C8F97"/>
            </a:solidFill>
          </a:ln>
        </p:spPr>
        <p:txBody>
          <a:bodyPr>
            <a:normAutofit fontScale="47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900" b="1" dirty="0" smtClean="0">
                <a:latin typeface="+mj-lt"/>
              </a:rPr>
              <a:t>Open Source and Community</a:t>
            </a:r>
            <a:endParaRPr lang="en-US" sz="2900" dirty="0" smtClean="0">
              <a:latin typeface="+mj-lt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900" dirty="0" smtClean="0">
                <a:latin typeface="+mj-lt"/>
              </a:rPr>
              <a:t>I </a:t>
            </a:r>
            <a:r>
              <a:rPr lang="en-US" sz="2900" dirty="0">
                <a:latin typeface="+mj-lt"/>
              </a:rPr>
              <a:t>am an active participant on </a:t>
            </a:r>
            <a:r>
              <a:rPr lang="en-US" sz="2900" dirty="0" err="1">
                <a:latin typeface="+mj-lt"/>
              </a:rPr>
              <a:t>GitHub</a:t>
            </a:r>
            <a:r>
              <a:rPr lang="en-US" sz="2900" dirty="0">
                <a:latin typeface="+mj-lt"/>
              </a:rPr>
              <a:t>, and I maintain the `</a:t>
            </a:r>
            <a:r>
              <a:rPr lang="en-US" sz="2900" dirty="0" err="1">
                <a:latin typeface="+mj-lt"/>
              </a:rPr>
              <a:t>FooBar</a:t>
            </a:r>
            <a:r>
              <a:rPr lang="en-US" sz="2900" dirty="0">
                <a:latin typeface="+mj-lt"/>
              </a:rPr>
              <a:t>` module, originally by Graham Barr and </a:t>
            </a:r>
            <a:r>
              <a:rPr lang="en-US" sz="2900" dirty="0" err="1">
                <a:latin typeface="+mj-lt"/>
              </a:rPr>
              <a:t>Gisle</a:t>
            </a:r>
            <a:r>
              <a:rPr lang="en-US" sz="2900" dirty="0">
                <a:latin typeface="+mj-lt"/>
              </a:rPr>
              <a:t> </a:t>
            </a:r>
            <a:r>
              <a:rPr lang="en-US" sz="2900" dirty="0" err="1">
                <a:latin typeface="+mj-lt"/>
              </a:rPr>
              <a:t>Aas</a:t>
            </a:r>
            <a:r>
              <a:rPr lang="en-US" sz="2900" dirty="0">
                <a:latin typeface="+mj-lt"/>
              </a:rPr>
              <a:t>. I have been working closely with the "Perl </a:t>
            </a:r>
            <a:r>
              <a:rPr lang="en-US" sz="2900" dirty="0" err="1">
                <a:latin typeface="+mj-lt"/>
              </a:rPr>
              <a:t>Toolchain</a:t>
            </a:r>
            <a:r>
              <a:rPr lang="en-US" sz="2900" dirty="0">
                <a:latin typeface="+mj-lt"/>
              </a:rPr>
              <a:t> Gang", the maintainers of essential Perl modules like Module::Build, local::lib, and </a:t>
            </a:r>
            <a:r>
              <a:rPr lang="en-US" sz="2900" dirty="0" err="1">
                <a:latin typeface="+mj-lt"/>
              </a:rPr>
              <a:t>ExtUtils</a:t>
            </a:r>
            <a:r>
              <a:rPr lang="en-US" sz="2900" dirty="0">
                <a:latin typeface="+mj-lt"/>
              </a:rPr>
              <a:t>::</a:t>
            </a:r>
            <a:r>
              <a:rPr lang="en-US" sz="2900" dirty="0" err="1">
                <a:latin typeface="+mj-lt"/>
              </a:rPr>
              <a:t>MakeMaker</a:t>
            </a:r>
            <a:r>
              <a:rPr lang="en-US" sz="2900" dirty="0">
                <a:latin typeface="+mj-lt"/>
              </a:rPr>
              <a:t> - in the last month I've had 7 pull-requests accepted in to </a:t>
            </a:r>
            <a:r>
              <a:rPr lang="en-US" sz="2900" dirty="0" err="1">
                <a:latin typeface="+mj-lt"/>
              </a:rPr>
              <a:t>ExtUtils</a:t>
            </a:r>
            <a:r>
              <a:rPr lang="en-US" sz="2900" dirty="0">
                <a:latin typeface="+mj-lt"/>
              </a:rPr>
              <a:t>::</a:t>
            </a:r>
            <a:r>
              <a:rPr lang="en-US" sz="2900" dirty="0" err="1">
                <a:latin typeface="+mj-lt"/>
              </a:rPr>
              <a:t>MakeMaker</a:t>
            </a:r>
            <a:r>
              <a:rPr lang="en-US" sz="2900" dirty="0">
                <a:latin typeface="+mj-lt"/>
              </a:rPr>
              <a:t>, have raised numerous issues against other pieces of the </a:t>
            </a:r>
            <a:r>
              <a:rPr lang="en-US" sz="2900" dirty="0" err="1">
                <a:latin typeface="+mj-lt"/>
              </a:rPr>
              <a:t>toolchain</a:t>
            </a:r>
            <a:r>
              <a:rPr lang="en-US" sz="2900" dirty="0">
                <a:latin typeface="+mj-lt"/>
              </a:rPr>
              <a:t>.</a:t>
            </a:r>
          </a:p>
          <a:p>
            <a:pPr marL="0" indent="0">
              <a:spcBef>
                <a:spcPts val="0"/>
              </a:spcBef>
              <a:buNone/>
            </a:pPr>
            <a:endParaRPr lang="en-US" sz="2900" dirty="0" smtClean="0">
              <a:latin typeface="+mj-lt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900" dirty="0" err="1" smtClean="0">
                <a:latin typeface="+mj-lt"/>
              </a:rPr>
              <a:t>GitHub</a:t>
            </a:r>
            <a:r>
              <a:rPr lang="en-US" sz="2900" dirty="0">
                <a:latin typeface="+mj-lt"/>
              </a:rPr>
              <a:t>: http://</a:t>
            </a:r>
            <a:r>
              <a:rPr lang="en-US" sz="2900" dirty="0" err="1">
                <a:latin typeface="+mj-lt"/>
              </a:rPr>
              <a:t>github.com</a:t>
            </a:r>
            <a:r>
              <a:rPr lang="en-US" sz="2900" dirty="0">
                <a:latin typeface="+mj-lt"/>
              </a:rPr>
              <a:t>/L33tProgrammer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900" dirty="0">
                <a:latin typeface="+mj-lt"/>
              </a:rPr>
              <a:t>CPAN: http://</a:t>
            </a:r>
            <a:r>
              <a:rPr lang="en-US" sz="2900" dirty="0" err="1">
                <a:latin typeface="+mj-lt"/>
              </a:rPr>
              <a:t>cpan.com</a:t>
            </a:r>
            <a:r>
              <a:rPr lang="en-US" sz="2900" dirty="0">
                <a:latin typeface="+mj-lt"/>
              </a:rPr>
              <a:t>/~1337</a:t>
            </a:r>
          </a:p>
          <a:p>
            <a:pPr marL="0" indent="0">
              <a:spcBef>
                <a:spcPts val="0"/>
              </a:spcBef>
              <a:buNone/>
            </a:pPr>
            <a:endParaRPr lang="en-US" sz="2900" dirty="0" smtClean="0">
              <a:latin typeface="+mj-lt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900" b="1" dirty="0" smtClean="0">
                <a:latin typeface="+mj-lt"/>
              </a:rPr>
              <a:t>Speaking </a:t>
            </a:r>
            <a:r>
              <a:rPr lang="en-US" sz="2900" b="1" dirty="0">
                <a:latin typeface="+mj-lt"/>
              </a:rPr>
              <a:t>and Writing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900" dirty="0">
                <a:latin typeface="+mj-lt"/>
              </a:rPr>
              <a:t>In 2010 I gave a talk on Sprinkle::</a:t>
            </a:r>
            <a:r>
              <a:rPr lang="en-US" sz="2900" dirty="0" smtClean="0">
                <a:latin typeface="+mj-lt"/>
              </a:rPr>
              <a:t>Form, </a:t>
            </a:r>
            <a:r>
              <a:rPr lang="en-US" sz="2900" dirty="0">
                <a:latin typeface="+mj-lt"/>
              </a:rPr>
              <a:t>a yet-to-be released CPAN module for </a:t>
            </a:r>
            <a:r>
              <a:rPr lang="en-US" sz="2900" dirty="0" err="1">
                <a:latin typeface="+mj-lt"/>
              </a:rPr>
              <a:t>frobinating</a:t>
            </a:r>
            <a:r>
              <a:rPr lang="en-US" sz="2900" dirty="0">
                <a:latin typeface="+mj-lt"/>
              </a:rPr>
              <a:t> the </a:t>
            </a:r>
            <a:r>
              <a:rPr lang="en-US" sz="2900" dirty="0" err="1">
                <a:latin typeface="+mj-lt"/>
              </a:rPr>
              <a:t>whizzbanger</a:t>
            </a:r>
            <a:r>
              <a:rPr lang="en-US" sz="2900" dirty="0">
                <a:latin typeface="+mj-lt"/>
              </a:rPr>
              <a:t>. I maintain a blog on best-practice software engineering via http://</a:t>
            </a:r>
            <a:r>
              <a:rPr lang="en-US" sz="2900" dirty="0" err="1">
                <a:latin typeface="+mj-lt"/>
              </a:rPr>
              <a:t>blogs.perl.org</a:t>
            </a:r>
            <a:r>
              <a:rPr lang="en-US" sz="2900" dirty="0">
                <a:latin typeface="+mj-lt"/>
              </a:rPr>
              <a:t>/</a:t>
            </a:r>
            <a:endParaRPr lang="en-US" sz="2900" dirty="0" smtClean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00113" y="4613437"/>
            <a:ext cx="73453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Still put it prominently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It’s still awesome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589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Open Source Experience</a:t>
            </a:r>
            <a:br>
              <a:rPr lang="en-US" dirty="0" smtClean="0"/>
            </a:br>
            <a:r>
              <a:rPr lang="en-US" dirty="0" smtClean="0"/>
              <a:t>Part-Time Contributor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1738896"/>
            <a:ext cx="7345363" cy="2551376"/>
          </a:xfrm>
          <a:ln>
            <a:solidFill>
              <a:srgbClr val="7C8F97"/>
            </a:solidFill>
          </a:ln>
        </p:spPr>
        <p:txBody>
          <a:bodyPr>
            <a:normAutofit fontScale="47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900" b="1" dirty="0" smtClean="0">
                <a:latin typeface="+mj-lt"/>
              </a:rPr>
              <a:t>Open Source and Community</a:t>
            </a:r>
            <a:endParaRPr lang="en-US" sz="2900" dirty="0" smtClean="0">
              <a:latin typeface="+mj-lt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900" dirty="0" smtClean="0">
                <a:latin typeface="+mj-lt"/>
              </a:rPr>
              <a:t>I </a:t>
            </a:r>
            <a:r>
              <a:rPr lang="en-US" sz="2900" dirty="0">
                <a:latin typeface="+mj-lt"/>
              </a:rPr>
              <a:t>am an active participant on </a:t>
            </a:r>
            <a:r>
              <a:rPr lang="en-US" sz="2900" dirty="0" err="1">
                <a:latin typeface="+mj-lt"/>
              </a:rPr>
              <a:t>GitHub</a:t>
            </a:r>
            <a:r>
              <a:rPr lang="en-US" sz="2900" dirty="0">
                <a:latin typeface="+mj-lt"/>
              </a:rPr>
              <a:t>, and I maintain the `</a:t>
            </a:r>
            <a:r>
              <a:rPr lang="en-US" sz="2900" dirty="0" err="1">
                <a:latin typeface="+mj-lt"/>
              </a:rPr>
              <a:t>FooBar</a:t>
            </a:r>
            <a:r>
              <a:rPr lang="en-US" sz="2900" dirty="0">
                <a:latin typeface="+mj-lt"/>
              </a:rPr>
              <a:t>` module, originally by Graham Barr and </a:t>
            </a:r>
            <a:r>
              <a:rPr lang="en-US" sz="2900" dirty="0" err="1">
                <a:latin typeface="+mj-lt"/>
              </a:rPr>
              <a:t>Gisle</a:t>
            </a:r>
            <a:r>
              <a:rPr lang="en-US" sz="2900" dirty="0">
                <a:latin typeface="+mj-lt"/>
              </a:rPr>
              <a:t> </a:t>
            </a:r>
            <a:r>
              <a:rPr lang="en-US" sz="2900" dirty="0" err="1">
                <a:latin typeface="+mj-lt"/>
              </a:rPr>
              <a:t>Aas</a:t>
            </a:r>
            <a:r>
              <a:rPr lang="en-US" sz="2900" dirty="0">
                <a:latin typeface="+mj-lt"/>
              </a:rPr>
              <a:t>. </a:t>
            </a:r>
            <a:r>
              <a:rPr lang="en-US" sz="2900" dirty="0">
                <a:solidFill>
                  <a:srgbClr val="FF0000"/>
                </a:solidFill>
                <a:latin typeface="+mj-lt"/>
              </a:rPr>
              <a:t>I have been working closely with the "Perl </a:t>
            </a:r>
            <a:r>
              <a:rPr lang="en-US" sz="2900" dirty="0" err="1">
                <a:solidFill>
                  <a:srgbClr val="FF0000"/>
                </a:solidFill>
                <a:latin typeface="+mj-lt"/>
              </a:rPr>
              <a:t>Toolchain</a:t>
            </a:r>
            <a:r>
              <a:rPr lang="en-US" sz="2900" dirty="0">
                <a:solidFill>
                  <a:srgbClr val="FF0000"/>
                </a:solidFill>
                <a:latin typeface="+mj-lt"/>
              </a:rPr>
              <a:t> Gang", the maintainers of essential Perl modules like Module::Build, local::lib, and </a:t>
            </a:r>
            <a:r>
              <a:rPr lang="en-US" sz="2900" dirty="0" err="1">
                <a:solidFill>
                  <a:srgbClr val="FF0000"/>
                </a:solidFill>
                <a:latin typeface="+mj-lt"/>
              </a:rPr>
              <a:t>ExtUtils</a:t>
            </a:r>
            <a:r>
              <a:rPr lang="en-US" sz="2900" dirty="0">
                <a:solidFill>
                  <a:srgbClr val="FF0000"/>
                </a:solidFill>
                <a:latin typeface="+mj-lt"/>
              </a:rPr>
              <a:t>::</a:t>
            </a:r>
            <a:r>
              <a:rPr lang="en-US" sz="2900" dirty="0" err="1">
                <a:solidFill>
                  <a:srgbClr val="FF0000"/>
                </a:solidFill>
                <a:latin typeface="+mj-lt"/>
              </a:rPr>
              <a:t>MakeMaker</a:t>
            </a:r>
            <a:r>
              <a:rPr lang="en-US" sz="2900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sz="2900" dirty="0">
                <a:latin typeface="+mj-lt"/>
              </a:rPr>
              <a:t>- in the last month I've had 7 pull-requests accepted in to </a:t>
            </a:r>
            <a:r>
              <a:rPr lang="en-US" sz="2900" dirty="0" err="1">
                <a:latin typeface="+mj-lt"/>
              </a:rPr>
              <a:t>ExtUtils</a:t>
            </a:r>
            <a:r>
              <a:rPr lang="en-US" sz="2900" dirty="0">
                <a:latin typeface="+mj-lt"/>
              </a:rPr>
              <a:t>::</a:t>
            </a:r>
            <a:r>
              <a:rPr lang="en-US" sz="2900" dirty="0" err="1">
                <a:latin typeface="+mj-lt"/>
              </a:rPr>
              <a:t>MakeMaker</a:t>
            </a:r>
            <a:r>
              <a:rPr lang="en-US" sz="2900" dirty="0">
                <a:latin typeface="+mj-lt"/>
              </a:rPr>
              <a:t>, have raised numerous issues against other pieces of the </a:t>
            </a:r>
            <a:r>
              <a:rPr lang="en-US" sz="2900" dirty="0" err="1">
                <a:latin typeface="+mj-lt"/>
              </a:rPr>
              <a:t>toolchain</a:t>
            </a:r>
            <a:r>
              <a:rPr lang="en-US" sz="2900" dirty="0">
                <a:latin typeface="+mj-lt"/>
              </a:rPr>
              <a:t>.</a:t>
            </a:r>
          </a:p>
          <a:p>
            <a:pPr marL="0" indent="0">
              <a:spcBef>
                <a:spcPts val="0"/>
              </a:spcBef>
              <a:buNone/>
            </a:pPr>
            <a:endParaRPr lang="en-US" sz="2900" dirty="0" smtClean="0">
              <a:latin typeface="+mj-lt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900" dirty="0" err="1" smtClean="0">
                <a:latin typeface="+mj-lt"/>
              </a:rPr>
              <a:t>GitHub</a:t>
            </a:r>
            <a:r>
              <a:rPr lang="en-US" sz="2900" dirty="0">
                <a:latin typeface="+mj-lt"/>
              </a:rPr>
              <a:t>: http://</a:t>
            </a:r>
            <a:r>
              <a:rPr lang="en-US" sz="2900" dirty="0" err="1">
                <a:latin typeface="+mj-lt"/>
              </a:rPr>
              <a:t>github.com</a:t>
            </a:r>
            <a:r>
              <a:rPr lang="en-US" sz="2900" dirty="0">
                <a:latin typeface="+mj-lt"/>
              </a:rPr>
              <a:t>/L33tProgrammer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900" dirty="0">
                <a:latin typeface="+mj-lt"/>
              </a:rPr>
              <a:t>CPAN: http://</a:t>
            </a:r>
            <a:r>
              <a:rPr lang="en-US" sz="2900" dirty="0" err="1">
                <a:latin typeface="+mj-lt"/>
              </a:rPr>
              <a:t>cpan.com</a:t>
            </a:r>
            <a:r>
              <a:rPr lang="en-US" sz="2900" dirty="0">
                <a:latin typeface="+mj-lt"/>
              </a:rPr>
              <a:t>/~1337</a:t>
            </a:r>
          </a:p>
          <a:p>
            <a:pPr marL="0" indent="0">
              <a:spcBef>
                <a:spcPts val="0"/>
              </a:spcBef>
              <a:buNone/>
            </a:pPr>
            <a:endParaRPr lang="en-US" sz="2900" dirty="0" smtClean="0">
              <a:latin typeface="+mj-lt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900" b="1" dirty="0" smtClean="0">
                <a:latin typeface="+mj-lt"/>
              </a:rPr>
              <a:t>Speaking </a:t>
            </a:r>
            <a:r>
              <a:rPr lang="en-US" sz="2900" b="1" dirty="0">
                <a:latin typeface="+mj-lt"/>
              </a:rPr>
              <a:t>and Writing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900" dirty="0">
                <a:latin typeface="+mj-lt"/>
              </a:rPr>
              <a:t>In 2010 I gave a talk on Sprinkle::</a:t>
            </a:r>
            <a:r>
              <a:rPr lang="en-US" sz="2900" dirty="0" smtClean="0">
                <a:latin typeface="+mj-lt"/>
              </a:rPr>
              <a:t>Form, </a:t>
            </a:r>
            <a:r>
              <a:rPr lang="en-US" sz="2900" dirty="0">
                <a:latin typeface="+mj-lt"/>
              </a:rPr>
              <a:t>a yet-to-be released CPAN module for </a:t>
            </a:r>
            <a:r>
              <a:rPr lang="en-US" sz="2900" dirty="0" err="1">
                <a:latin typeface="+mj-lt"/>
              </a:rPr>
              <a:t>frobinating</a:t>
            </a:r>
            <a:r>
              <a:rPr lang="en-US" sz="2900" dirty="0">
                <a:latin typeface="+mj-lt"/>
              </a:rPr>
              <a:t> the </a:t>
            </a:r>
            <a:r>
              <a:rPr lang="en-US" sz="2900" dirty="0" err="1">
                <a:latin typeface="+mj-lt"/>
              </a:rPr>
              <a:t>whizzbanger</a:t>
            </a:r>
            <a:r>
              <a:rPr lang="en-US" sz="2900" dirty="0">
                <a:latin typeface="+mj-lt"/>
              </a:rPr>
              <a:t>. I maintain a blog on best-practice software engineering via http://</a:t>
            </a:r>
            <a:r>
              <a:rPr lang="en-US" sz="2900" dirty="0" err="1">
                <a:latin typeface="+mj-lt"/>
              </a:rPr>
              <a:t>blogs.perl.org</a:t>
            </a:r>
            <a:r>
              <a:rPr lang="en-US" sz="2900" dirty="0">
                <a:latin typeface="+mj-lt"/>
              </a:rPr>
              <a:t>/</a:t>
            </a:r>
            <a:endParaRPr lang="en-US" sz="2900" dirty="0" smtClean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00113" y="4613437"/>
            <a:ext cx="7345362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Which projects have you been working on? Name-drop them, and then talk them up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Reflected glory is still glory </a:t>
            </a:r>
            <a:r>
              <a:rPr lang="en-US" dirty="0" smtClean="0">
                <a:sym typeface="Wingdings"/>
              </a:rPr>
              <a:t>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ym typeface="Wingdings"/>
              </a:rPr>
              <a:t>Link through to CPAN and </a:t>
            </a:r>
            <a:r>
              <a:rPr lang="en-US" dirty="0" err="1" smtClean="0">
                <a:sym typeface="Wingdings"/>
              </a:rPr>
              <a:t>Github</a:t>
            </a:r>
            <a:r>
              <a:rPr lang="en-US" dirty="0" smtClean="0">
                <a:sym typeface="Wingdings"/>
              </a:rPr>
              <a:t>, assuming there’s code there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ym typeface="Wingdings"/>
              </a:rPr>
              <a:t>Did you submit a patch once to a big project? You’re a contributor!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6300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Open Source Experience</a:t>
            </a:r>
            <a:br>
              <a:rPr lang="en-US" dirty="0" smtClean="0"/>
            </a:br>
            <a:r>
              <a:rPr lang="en-US" dirty="0" smtClean="0"/>
              <a:t>Part-Time Contributor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1738896"/>
            <a:ext cx="7345363" cy="2551376"/>
          </a:xfrm>
          <a:ln>
            <a:solidFill>
              <a:srgbClr val="7C8F97"/>
            </a:solidFill>
          </a:ln>
        </p:spPr>
        <p:txBody>
          <a:bodyPr>
            <a:normAutofit fontScale="47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900" b="1" dirty="0" smtClean="0">
                <a:latin typeface="+mj-lt"/>
              </a:rPr>
              <a:t>Open Source and Community</a:t>
            </a:r>
            <a:endParaRPr lang="en-US" sz="2900" dirty="0" smtClean="0">
              <a:latin typeface="+mj-lt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900" dirty="0" smtClean="0">
                <a:latin typeface="+mj-lt"/>
              </a:rPr>
              <a:t>I </a:t>
            </a:r>
            <a:r>
              <a:rPr lang="en-US" sz="2900" dirty="0">
                <a:latin typeface="+mj-lt"/>
              </a:rPr>
              <a:t>am an active participant on </a:t>
            </a:r>
            <a:r>
              <a:rPr lang="en-US" sz="2900" dirty="0" err="1">
                <a:latin typeface="+mj-lt"/>
              </a:rPr>
              <a:t>GitHub</a:t>
            </a:r>
            <a:r>
              <a:rPr lang="en-US" sz="2900" dirty="0">
                <a:latin typeface="+mj-lt"/>
              </a:rPr>
              <a:t>, and I maintain the `</a:t>
            </a:r>
            <a:r>
              <a:rPr lang="en-US" sz="2900" dirty="0" err="1">
                <a:latin typeface="+mj-lt"/>
              </a:rPr>
              <a:t>FooBar</a:t>
            </a:r>
            <a:r>
              <a:rPr lang="en-US" sz="2900" dirty="0">
                <a:latin typeface="+mj-lt"/>
              </a:rPr>
              <a:t>` module, originally by Graham Barr and </a:t>
            </a:r>
            <a:r>
              <a:rPr lang="en-US" sz="2900" dirty="0" err="1">
                <a:latin typeface="+mj-lt"/>
              </a:rPr>
              <a:t>Gisle</a:t>
            </a:r>
            <a:r>
              <a:rPr lang="en-US" sz="2900" dirty="0">
                <a:latin typeface="+mj-lt"/>
              </a:rPr>
              <a:t> </a:t>
            </a:r>
            <a:r>
              <a:rPr lang="en-US" sz="2900" dirty="0" err="1">
                <a:latin typeface="+mj-lt"/>
              </a:rPr>
              <a:t>Aas</a:t>
            </a:r>
            <a:r>
              <a:rPr lang="en-US" sz="2900" dirty="0">
                <a:latin typeface="+mj-lt"/>
              </a:rPr>
              <a:t>. I have been working closely with the "Perl </a:t>
            </a:r>
            <a:r>
              <a:rPr lang="en-US" sz="2900" dirty="0" err="1">
                <a:latin typeface="+mj-lt"/>
              </a:rPr>
              <a:t>Toolchain</a:t>
            </a:r>
            <a:r>
              <a:rPr lang="en-US" sz="2900" dirty="0">
                <a:latin typeface="+mj-lt"/>
              </a:rPr>
              <a:t> Gang", the maintainers of essential Perl modules like Module::Build, local::lib, and </a:t>
            </a:r>
            <a:r>
              <a:rPr lang="en-US" sz="2900" dirty="0" err="1">
                <a:latin typeface="+mj-lt"/>
              </a:rPr>
              <a:t>ExtUtils</a:t>
            </a:r>
            <a:r>
              <a:rPr lang="en-US" sz="2900" dirty="0">
                <a:latin typeface="+mj-lt"/>
              </a:rPr>
              <a:t>::</a:t>
            </a:r>
            <a:r>
              <a:rPr lang="en-US" sz="2900" dirty="0" err="1">
                <a:latin typeface="+mj-lt"/>
              </a:rPr>
              <a:t>MakeMaker</a:t>
            </a:r>
            <a:r>
              <a:rPr lang="en-US" sz="2900" dirty="0">
                <a:latin typeface="+mj-lt"/>
              </a:rPr>
              <a:t> - in the last month I've had 7 pull-requests accepted in to </a:t>
            </a:r>
            <a:r>
              <a:rPr lang="en-US" sz="2900" dirty="0" err="1">
                <a:latin typeface="+mj-lt"/>
              </a:rPr>
              <a:t>ExtUtils</a:t>
            </a:r>
            <a:r>
              <a:rPr lang="en-US" sz="2900" dirty="0">
                <a:latin typeface="+mj-lt"/>
              </a:rPr>
              <a:t>::</a:t>
            </a:r>
            <a:r>
              <a:rPr lang="en-US" sz="2900" dirty="0" err="1">
                <a:latin typeface="+mj-lt"/>
              </a:rPr>
              <a:t>MakeMaker</a:t>
            </a:r>
            <a:r>
              <a:rPr lang="en-US" sz="2900" dirty="0">
                <a:latin typeface="+mj-lt"/>
              </a:rPr>
              <a:t>, have raised numerous issues against other pieces of the </a:t>
            </a:r>
            <a:r>
              <a:rPr lang="en-US" sz="2900" dirty="0" err="1">
                <a:latin typeface="+mj-lt"/>
              </a:rPr>
              <a:t>toolchain</a:t>
            </a:r>
            <a:r>
              <a:rPr lang="en-US" sz="2900" dirty="0">
                <a:latin typeface="+mj-lt"/>
              </a:rPr>
              <a:t>.</a:t>
            </a:r>
          </a:p>
          <a:p>
            <a:pPr marL="0" indent="0">
              <a:spcBef>
                <a:spcPts val="0"/>
              </a:spcBef>
              <a:buNone/>
            </a:pPr>
            <a:endParaRPr lang="en-US" sz="2900" dirty="0" smtClean="0">
              <a:latin typeface="+mj-lt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900" dirty="0" err="1" smtClean="0">
                <a:latin typeface="+mj-lt"/>
              </a:rPr>
              <a:t>GitHub</a:t>
            </a:r>
            <a:r>
              <a:rPr lang="en-US" sz="2900" dirty="0">
                <a:latin typeface="+mj-lt"/>
              </a:rPr>
              <a:t>: http://</a:t>
            </a:r>
            <a:r>
              <a:rPr lang="en-US" sz="2900" dirty="0" err="1">
                <a:latin typeface="+mj-lt"/>
              </a:rPr>
              <a:t>github.com</a:t>
            </a:r>
            <a:r>
              <a:rPr lang="en-US" sz="2900" dirty="0">
                <a:latin typeface="+mj-lt"/>
              </a:rPr>
              <a:t>/L33tProgrammer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900" dirty="0">
                <a:latin typeface="+mj-lt"/>
              </a:rPr>
              <a:t>CPAN: http://</a:t>
            </a:r>
            <a:r>
              <a:rPr lang="en-US" sz="2900" dirty="0" err="1">
                <a:latin typeface="+mj-lt"/>
              </a:rPr>
              <a:t>cpan.com</a:t>
            </a:r>
            <a:r>
              <a:rPr lang="en-US" sz="2900" dirty="0">
                <a:latin typeface="+mj-lt"/>
              </a:rPr>
              <a:t>/~1337</a:t>
            </a:r>
          </a:p>
          <a:p>
            <a:pPr marL="0" indent="0">
              <a:spcBef>
                <a:spcPts val="0"/>
              </a:spcBef>
              <a:buNone/>
            </a:pPr>
            <a:endParaRPr lang="en-US" sz="2900" dirty="0" smtClean="0">
              <a:latin typeface="+mj-lt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900" b="1" dirty="0" smtClean="0">
                <a:latin typeface="+mj-lt"/>
              </a:rPr>
              <a:t>Speaking </a:t>
            </a:r>
            <a:r>
              <a:rPr lang="en-US" sz="2900" b="1" dirty="0">
                <a:latin typeface="+mj-lt"/>
              </a:rPr>
              <a:t>and Writing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900" dirty="0">
                <a:solidFill>
                  <a:srgbClr val="FF0000"/>
                </a:solidFill>
                <a:latin typeface="+mj-lt"/>
              </a:rPr>
              <a:t>In 2010 I gave a talk on Sprinkle::</a:t>
            </a:r>
            <a:r>
              <a:rPr lang="en-US" sz="2900" dirty="0" smtClean="0">
                <a:solidFill>
                  <a:srgbClr val="FF0000"/>
                </a:solidFill>
                <a:latin typeface="+mj-lt"/>
              </a:rPr>
              <a:t>Form, </a:t>
            </a:r>
            <a:r>
              <a:rPr lang="en-US" sz="2900" dirty="0">
                <a:solidFill>
                  <a:srgbClr val="FF0000"/>
                </a:solidFill>
                <a:latin typeface="+mj-lt"/>
              </a:rPr>
              <a:t>a yet-to-be released CPAN module for </a:t>
            </a:r>
            <a:r>
              <a:rPr lang="en-US" sz="2900" dirty="0" err="1">
                <a:solidFill>
                  <a:srgbClr val="FF0000"/>
                </a:solidFill>
                <a:latin typeface="+mj-lt"/>
              </a:rPr>
              <a:t>frobinating</a:t>
            </a:r>
            <a:r>
              <a:rPr lang="en-US" sz="2900" dirty="0">
                <a:solidFill>
                  <a:srgbClr val="FF0000"/>
                </a:solidFill>
                <a:latin typeface="+mj-lt"/>
              </a:rPr>
              <a:t> the </a:t>
            </a:r>
            <a:r>
              <a:rPr lang="en-US" sz="2900" dirty="0" err="1">
                <a:solidFill>
                  <a:srgbClr val="FF0000"/>
                </a:solidFill>
                <a:latin typeface="+mj-lt"/>
              </a:rPr>
              <a:t>whizzbanger</a:t>
            </a:r>
            <a:r>
              <a:rPr lang="en-US" sz="2900" dirty="0">
                <a:solidFill>
                  <a:srgbClr val="FF0000"/>
                </a:solidFill>
                <a:latin typeface="+mj-lt"/>
              </a:rPr>
              <a:t>. I maintain a blog on best-practice software engineering via http://</a:t>
            </a:r>
            <a:r>
              <a:rPr lang="en-US" sz="2900" dirty="0" err="1">
                <a:solidFill>
                  <a:srgbClr val="FF0000"/>
                </a:solidFill>
                <a:latin typeface="+mj-lt"/>
              </a:rPr>
              <a:t>blogs.perl.org</a:t>
            </a:r>
            <a:r>
              <a:rPr lang="en-US" sz="2900" dirty="0">
                <a:latin typeface="+mj-lt"/>
              </a:rPr>
              <a:t>/</a:t>
            </a:r>
            <a:endParaRPr lang="en-US" sz="2900" dirty="0" smtClean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00113" y="4613437"/>
            <a:ext cx="73453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Speaking at a local Perl Monger tech-meet still counts as speaking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Got a Perl blog? Mention it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If it’s great, link directly to it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It it’s not so great, just mention it exists…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6483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3569" y="1123950"/>
            <a:ext cx="7963990" cy="1924050"/>
          </a:xfrm>
        </p:spPr>
        <p:txBody>
          <a:bodyPr/>
          <a:lstStyle/>
          <a:p>
            <a:r>
              <a:rPr lang="en-US" dirty="0" smtClean="0"/>
              <a:t>Open Source Experience</a:t>
            </a:r>
            <a:br>
              <a:rPr lang="en-US" dirty="0" smtClean="0"/>
            </a:br>
            <a:r>
              <a:rPr lang="en-US" dirty="0" smtClean="0"/>
              <a:t>Little or None…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973" y="3429000"/>
            <a:ext cx="2814576" cy="281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881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609" y="308900"/>
            <a:ext cx="4161517" cy="633244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629717" y="2968868"/>
            <a:ext cx="22236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t</a:t>
            </a:r>
            <a:r>
              <a:rPr lang="en-US" sz="5400" dirty="0" smtClean="0"/>
              <a:t>sk, tsk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413967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Open Source Experience</a:t>
            </a:r>
            <a:br>
              <a:rPr lang="en-US" dirty="0" smtClean="0"/>
            </a:br>
            <a:r>
              <a:rPr lang="en-US" dirty="0" smtClean="0"/>
              <a:t>Little or None…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You should talk about almost </a:t>
            </a:r>
            <a:r>
              <a:rPr lang="en-US" b="1" i="1" dirty="0" smtClean="0"/>
              <a:t>anything</a:t>
            </a:r>
            <a:r>
              <a:rPr lang="en-US" dirty="0" smtClean="0"/>
              <a:t> you’ve done outside of work</a:t>
            </a:r>
          </a:p>
          <a:p>
            <a:pPr lvl="1"/>
            <a:r>
              <a:rPr lang="en-US" dirty="0" smtClean="0"/>
              <a:t>“I’ve been programming for fun since I was in university, and developed a system to allow our department to xyz”</a:t>
            </a:r>
          </a:p>
          <a:p>
            <a:pPr lvl="1"/>
            <a:r>
              <a:rPr lang="en-US" dirty="0" smtClean="0"/>
              <a:t>“I am interested in embedded systems, and have recently built a plant watering system using an </a:t>
            </a:r>
            <a:r>
              <a:rPr lang="en-US" dirty="0" err="1" smtClean="0"/>
              <a:t>Arduino</a:t>
            </a:r>
            <a:r>
              <a:rPr lang="en-US" dirty="0" smtClean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28881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Open Source Experience</a:t>
            </a:r>
            <a:br>
              <a:rPr lang="en-US" dirty="0" smtClean="0"/>
            </a:br>
            <a:r>
              <a:rPr lang="en-US" dirty="0" smtClean="0"/>
              <a:t>Little or None…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did you learn?</a:t>
            </a:r>
          </a:p>
          <a:p>
            <a:pPr lvl="1"/>
            <a:r>
              <a:rPr lang="en-US" dirty="0" smtClean="0"/>
              <a:t>“I’ve recently finished ‘7 Programming Languages in 7 Days’ and was inspired by </a:t>
            </a:r>
            <a:r>
              <a:rPr lang="en-US" dirty="0" err="1" smtClean="0"/>
              <a:t>Erlang’s</a:t>
            </a:r>
            <a:r>
              <a:rPr lang="en-US" dirty="0" smtClean="0"/>
              <a:t> light-weight threading module to xyz in one of our projects at work”</a:t>
            </a:r>
          </a:p>
          <a:p>
            <a:pPr lvl="1"/>
            <a:r>
              <a:rPr lang="en-US" dirty="0" smtClean="0"/>
              <a:t>“I recently attended the London Perl Workshop, where I particularly enjoyed Leo </a:t>
            </a:r>
            <a:r>
              <a:rPr lang="en-US" dirty="0" err="1" smtClean="0"/>
              <a:t>Lapworth’s</a:t>
            </a:r>
            <a:r>
              <a:rPr lang="en-US" dirty="0" smtClean="0"/>
              <a:t> talk on </a:t>
            </a:r>
            <a:r>
              <a:rPr lang="en-US" dirty="0" err="1" smtClean="0"/>
              <a:t>Plack</a:t>
            </a:r>
            <a:r>
              <a:rPr lang="en-US" dirty="0" smtClean="0"/>
              <a:t> middleware, which I have subsequently introduced in one of our projects at </a:t>
            </a:r>
            <a:r>
              <a:rPr lang="en-US" dirty="0" err="1" smtClean="0"/>
              <a:t>Foobar</a:t>
            </a:r>
            <a:r>
              <a:rPr lang="en-US" dirty="0" smtClean="0"/>
              <a:t> Corp”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53103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Open Source Experience</a:t>
            </a:r>
            <a:br>
              <a:rPr lang="en-US" dirty="0" smtClean="0"/>
            </a:br>
            <a:r>
              <a:rPr lang="en-US" dirty="0" smtClean="0"/>
              <a:t>Little or None…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Any online courses?</a:t>
            </a:r>
          </a:p>
          <a:p>
            <a:pPr lvl="1"/>
            <a:r>
              <a:rPr lang="en-US" dirty="0" smtClean="0"/>
              <a:t>“I’ve recently completed ‘An Introduction to Compilers’ on </a:t>
            </a:r>
            <a:r>
              <a:rPr lang="en-US" dirty="0" err="1" smtClean="0"/>
              <a:t>Coursera</a:t>
            </a:r>
            <a:r>
              <a:rPr lang="en-US" dirty="0" smtClean="0"/>
              <a:t>, and have applied the sections on state machines to building a business rules engine in my latest project”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32892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Open Source Experience</a:t>
            </a:r>
            <a:br>
              <a:rPr lang="en-US" dirty="0" smtClean="0"/>
            </a:br>
            <a:r>
              <a:rPr lang="en-US" dirty="0" smtClean="0"/>
              <a:t>Little or None…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Summary:</a:t>
            </a:r>
          </a:p>
          <a:p>
            <a:pPr lvl="1"/>
            <a:r>
              <a:rPr lang="en-US" dirty="0" smtClean="0"/>
              <a:t>Mention anything you did that showed you enjoy thinking about computers outside of work</a:t>
            </a:r>
          </a:p>
          <a:p>
            <a:pPr lvl="1"/>
            <a:r>
              <a:rPr lang="en-US" dirty="0" smtClean="0"/>
              <a:t>Talk about what you learned from it, and why that’s valuable commercial experience</a:t>
            </a:r>
          </a:p>
          <a:p>
            <a:r>
              <a:rPr lang="en-US" dirty="0" smtClean="0"/>
              <a:t>But also…</a:t>
            </a:r>
          </a:p>
          <a:p>
            <a:pPr lvl="1"/>
            <a:r>
              <a:rPr lang="en-US" b="1" dirty="0" smtClean="0">
                <a:solidFill>
                  <a:srgbClr val="FF0000"/>
                </a:solidFill>
              </a:rPr>
              <a:t>Go adopt a module and get hacking!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50251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Who I am: Who Cares?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only recruiter who has been on all four sides of the table</a:t>
            </a:r>
          </a:p>
          <a:p>
            <a:pPr lvl="1"/>
            <a:r>
              <a:rPr lang="en-US" dirty="0"/>
              <a:t>Developer looking for work</a:t>
            </a:r>
          </a:p>
          <a:p>
            <a:pPr lvl="1"/>
            <a:r>
              <a:rPr lang="en-US" dirty="0"/>
              <a:t>Developer roped in to interviewing potential coworkers</a:t>
            </a:r>
          </a:p>
          <a:p>
            <a:pPr lvl="1"/>
            <a:r>
              <a:rPr lang="en-US" dirty="0"/>
              <a:t>Hiring manager</a:t>
            </a:r>
          </a:p>
          <a:p>
            <a:pPr lvl="1"/>
            <a:r>
              <a:rPr lang="en-US" dirty="0"/>
              <a:t>Recruiter</a:t>
            </a:r>
          </a:p>
          <a:p>
            <a:r>
              <a:rPr lang="en-US" dirty="0"/>
              <a:t>I’m going to show you how to write an awesome CV</a:t>
            </a:r>
          </a:p>
        </p:txBody>
      </p:sp>
    </p:spTree>
    <p:extLst>
      <p:ext uri="{BB962C8B-B14F-4D97-AF65-F5344CB8AC3E}">
        <p14:creationId xmlns:p14="http://schemas.microsoft.com/office/powerpoint/2010/main" val="2318114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Work Experience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610" y="3429000"/>
            <a:ext cx="6482388" cy="2719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227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Work Experience</a:t>
            </a:r>
            <a:br>
              <a:rPr lang="en-US" dirty="0" smtClean="0"/>
            </a:br>
            <a:r>
              <a:rPr lang="en-US" dirty="0" smtClean="0"/>
              <a:t>General Principles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Don’t list every job ever</a:t>
            </a:r>
          </a:p>
          <a:p>
            <a:pPr lvl="1"/>
            <a:r>
              <a:rPr lang="en-US" dirty="0" smtClean="0"/>
              <a:t>Nobody cares you worked at Pizza Hut in 1967</a:t>
            </a:r>
          </a:p>
          <a:p>
            <a:r>
              <a:rPr lang="en-US" dirty="0" smtClean="0"/>
              <a:t>Three or four most recent and most relevant jobs</a:t>
            </a:r>
          </a:p>
          <a:p>
            <a:r>
              <a:rPr lang="en-US" dirty="0" smtClean="0"/>
              <a:t>Any others that are relevant as job title and dates only</a:t>
            </a:r>
          </a:p>
          <a:p>
            <a:r>
              <a:rPr lang="en-US" dirty="0" smtClean="0"/>
              <a:t>Lump up non-technical jobs as a line item</a:t>
            </a:r>
          </a:p>
          <a:p>
            <a:pPr lvl="1"/>
            <a:r>
              <a:rPr lang="en-US" dirty="0" smtClean="0"/>
              <a:t>“A variety of non-technical roles”</a:t>
            </a:r>
          </a:p>
          <a:p>
            <a:r>
              <a:rPr lang="en-US" dirty="0" smtClean="0"/>
              <a:t>Your CV should be about three pages, try and get work experience to two pages max</a:t>
            </a:r>
          </a:p>
          <a:p>
            <a:pPr lvl="1"/>
            <a:r>
              <a:rPr lang="en-US" dirty="0" smtClean="0"/>
              <a:t>Remember, no-one enjoys reading your CV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932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Work Experience</a:t>
            </a:r>
            <a:br>
              <a:rPr lang="en-US" dirty="0" smtClean="0"/>
            </a:br>
            <a:r>
              <a:rPr lang="en-US" dirty="0" smtClean="0"/>
              <a:t>Role by Role (1/2)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For each role, think about your three audiences</a:t>
            </a:r>
          </a:p>
          <a:p>
            <a:r>
              <a:rPr lang="en-US" dirty="0" smtClean="0"/>
              <a:t>The HR Person / Recruiter wants some keywords to </a:t>
            </a:r>
            <a:r>
              <a:rPr lang="en-US" dirty="0" err="1" smtClean="0"/>
              <a:t>Ctrl+F</a:t>
            </a:r>
            <a:r>
              <a:rPr lang="en-US" dirty="0" smtClean="0"/>
              <a:t> for</a:t>
            </a:r>
          </a:p>
          <a:p>
            <a:r>
              <a:rPr lang="en-US" dirty="0" smtClean="0"/>
              <a:t>The Hiring Manager wants to know it was an actual Perl programming role</a:t>
            </a:r>
          </a:p>
          <a:p>
            <a:r>
              <a:rPr lang="en-US" dirty="0" smtClean="0"/>
              <a:t>The Interviewing Developers want something interesting to talk to you about</a:t>
            </a:r>
          </a:p>
          <a:p>
            <a:r>
              <a:rPr lang="en-US" dirty="0" smtClean="0"/>
              <a:t>Each of them can have their own bullet point…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03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Work Experience</a:t>
            </a:r>
            <a:br>
              <a:rPr lang="en-US" dirty="0" smtClean="0"/>
            </a:br>
            <a:r>
              <a:rPr lang="en-US" dirty="0" smtClean="0"/>
              <a:t>Role by Role (2/2)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3" y="1853178"/>
            <a:ext cx="7345363" cy="2749064"/>
          </a:xfrm>
          <a:ln>
            <a:solidFill>
              <a:srgbClr val="7C8F97"/>
            </a:solidFill>
          </a:ln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200" b="1" dirty="0" smtClean="0"/>
              <a:t>Senior Perl Developer (Contract)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smtClean="0"/>
              <a:t>NET-A-PORTER; Jun 2009 – Dec 2012</a:t>
            </a:r>
          </a:p>
          <a:p>
            <a:pPr marL="0" indent="0">
              <a:spcBef>
                <a:spcPts val="0"/>
              </a:spcBef>
              <a:buNone/>
            </a:pPr>
            <a:endParaRPr lang="en-US" sz="1200" i="1" dirty="0" smtClean="0"/>
          </a:p>
          <a:p>
            <a:pPr marL="0" indent="0">
              <a:spcBef>
                <a:spcPts val="0"/>
              </a:spcBef>
              <a:buNone/>
            </a:pPr>
            <a:r>
              <a:rPr lang="en-US" sz="1200" i="1" dirty="0" smtClean="0"/>
              <a:t>Skills used</a:t>
            </a:r>
            <a:r>
              <a:rPr lang="en-US" sz="1200" i="1" dirty="0"/>
              <a:t>: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FF0000"/>
                </a:solidFill>
              </a:rPr>
              <a:t>Perl, </a:t>
            </a:r>
            <a:r>
              <a:rPr lang="en-US" sz="1200" dirty="0" err="1">
                <a:solidFill>
                  <a:srgbClr val="FF0000"/>
                </a:solidFill>
              </a:rPr>
              <a:t>mod_perl</a:t>
            </a:r>
            <a:r>
              <a:rPr lang="en-US" sz="1200" dirty="0">
                <a:solidFill>
                  <a:srgbClr val="FF0000"/>
                </a:solidFill>
              </a:rPr>
              <a:t>, Catalyst, Test-Driven Development, SCRUM, </a:t>
            </a:r>
            <a:r>
              <a:rPr lang="en-US" sz="1200" dirty="0" err="1">
                <a:solidFill>
                  <a:srgbClr val="FF0000"/>
                </a:solidFill>
              </a:rPr>
              <a:t>git</a:t>
            </a:r>
            <a:r>
              <a:rPr lang="en-US" sz="1200" dirty="0">
                <a:solidFill>
                  <a:srgbClr val="FF0000"/>
                </a:solidFill>
              </a:rPr>
              <a:t>, </a:t>
            </a:r>
            <a:r>
              <a:rPr lang="en-US" sz="1200" dirty="0" err="1">
                <a:solidFill>
                  <a:srgbClr val="FF0000"/>
                </a:solidFill>
              </a:rPr>
              <a:t>Postgres</a:t>
            </a:r>
            <a:r>
              <a:rPr lang="en-US" sz="1200" dirty="0">
                <a:solidFill>
                  <a:srgbClr val="FF0000"/>
                </a:solidFill>
              </a:rPr>
              <a:t>, Test::More, Test::Class, HTML, </a:t>
            </a:r>
            <a:r>
              <a:rPr lang="en-US" sz="1200" dirty="0" err="1">
                <a:solidFill>
                  <a:srgbClr val="FF0000"/>
                </a:solidFill>
              </a:rPr>
              <a:t>Javascript</a:t>
            </a:r>
            <a:r>
              <a:rPr lang="en-US" sz="1200" dirty="0">
                <a:solidFill>
                  <a:srgbClr val="FF0000"/>
                </a:solidFill>
              </a:rPr>
              <a:t>, </a:t>
            </a:r>
            <a:r>
              <a:rPr lang="en-US" sz="1200" dirty="0" smtClean="0">
                <a:solidFill>
                  <a:srgbClr val="FF0000"/>
                </a:solidFill>
              </a:rPr>
              <a:t>AMQ</a:t>
            </a:r>
          </a:p>
          <a:p>
            <a:pPr marL="0" indent="0">
              <a:spcBef>
                <a:spcPts val="0"/>
              </a:spcBef>
              <a:buNone/>
            </a:pPr>
            <a:endParaRPr lang="en-US" sz="1200" dirty="0" smtClean="0"/>
          </a:p>
          <a:p>
            <a:pPr marL="0" indent="0">
              <a:spcBef>
                <a:spcPts val="0"/>
              </a:spcBef>
              <a:buNone/>
            </a:pPr>
            <a:r>
              <a:rPr lang="en-US" sz="1200" i="1" dirty="0" smtClean="0"/>
              <a:t>Role </a:t>
            </a:r>
            <a:r>
              <a:rPr lang="en-US" sz="1200" i="1" dirty="0"/>
              <a:t>overview: </a:t>
            </a:r>
            <a:r>
              <a:rPr lang="en-US" sz="1200" dirty="0"/>
              <a:t>Senior Perl Developer helping to design and architect an automated warehousing system for a major ecommerce brand. Originally employed to help build out their automated unit and system testing libraries, my role blah blah blah blah </a:t>
            </a:r>
            <a:r>
              <a:rPr lang="en-US" sz="1200" dirty="0" smtClean="0"/>
              <a:t>blah</a:t>
            </a:r>
          </a:p>
          <a:p>
            <a:pPr marL="0" indent="0">
              <a:spcBef>
                <a:spcPts val="0"/>
              </a:spcBef>
              <a:buNone/>
            </a:pPr>
            <a:endParaRPr lang="en-US" sz="1200" i="1" dirty="0" smtClean="0"/>
          </a:p>
          <a:p>
            <a:pPr marL="0" indent="0">
              <a:spcBef>
                <a:spcPts val="0"/>
              </a:spcBef>
              <a:buNone/>
            </a:pPr>
            <a:r>
              <a:rPr lang="en-US" sz="1200" i="1" dirty="0" smtClean="0"/>
              <a:t>Interesting challenges:</a:t>
            </a:r>
            <a:r>
              <a:rPr lang="en-US" sz="1200" dirty="0" smtClean="0"/>
              <a:t> The system involved interacting with large, caged robots moving around a physical warehouse, via AMQ. As the system had to maintain total uptime during development and deployment, we employed a several-stage rollout, pulling the system out in to component services and then migrating those over one-by-one to the new system.</a:t>
            </a:r>
            <a:endParaRPr lang="en-US" sz="1200" i="1" dirty="0"/>
          </a:p>
        </p:txBody>
      </p:sp>
      <p:sp>
        <p:nvSpPr>
          <p:cNvPr id="4" name="TextBox 3"/>
          <p:cNvSpPr txBox="1"/>
          <p:nvPr/>
        </p:nvSpPr>
        <p:spPr>
          <a:xfrm>
            <a:off x="900113" y="4777261"/>
            <a:ext cx="2659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Keyword smack down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5384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Work Experience</a:t>
            </a:r>
            <a:br>
              <a:rPr lang="en-US" dirty="0" smtClean="0"/>
            </a:br>
            <a:r>
              <a:rPr lang="en-US" dirty="0" smtClean="0"/>
              <a:t>Role by Role (2/2)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3" y="1853178"/>
            <a:ext cx="7345363" cy="2749064"/>
          </a:xfrm>
          <a:ln>
            <a:solidFill>
              <a:srgbClr val="7C8F97"/>
            </a:solidFill>
          </a:ln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200" b="1" dirty="0" smtClean="0"/>
              <a:t>Senior Perl Developer (Contract)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smtClean="0"/>
              <a:t>NET-A-PORTER; Jun 2009 – Dec 2012</a:t>
            </a:r>
          </a:p>
          <a:p>
            <a:pPr marL="0" indent="0">
              <a:spcBef>
                <a:spcPts val="0"/>
              </a:spcBef>
              <a:buNone/>
            </a:pPr>
            <a:endParaRPr lang="en-US" sz="1200" i="1" dirty="0" smtClean="0"/>
          </a:p>
          <a:p>
            <a:pPr marL="0" indent="0">
              <a:spcBef>
                <a:spcPts val="0"/>
              </a:spcBef>
              <a:buNone/>
            </a:pPr>
            <a:r>
              <a:rPr lang="en-US" sz="1200" i="1" dirty="0" smtClean="0"/>
              <a:t>Skills used</a:t>
            </a:r>
            <a:r>
              <a:rPr lang="en-US" sz="1200" i="1" dirty="0"/>
              <a:t>:</a:t>
            </a:r>
            <a:r>
              <a:rPr lang="en-US" sz="1200" dirty="0"/>
              <a:t> Perl, </a:t>
            </a:r>
            <a:r>
              <a:rPr lang="en-US" sz="1200" dirty="0" err="1"/>
              <a:t>mod_perl</a:t>
            </a:r>
            <a:r>
              <a:rPr lang="en-US" sz="1200" dirty="0"/>
              <a:t>, Catalyst, Test-Driven Development, SCRUM, </a:t>
            </a:r>
            <a:r>
              <a:rPr lang="en-US" sz="1200" dirty="0" err="1"/>
              <a:t>git</a:t>
            </a:r>
            <a:r>
              <a:rPr lang="en-US" sz="1200" dirty="0"/>
              <a:t>, </a:t>
            </a:r>
            <a:r>
              <a:rPr lang="en-US" sz="1200" dirty="0" err="1"/>
              <a:t>Postgres</a:t>
            </a:r>
            <a:r>
              <a:rPr lang="en-US" sz="1200" dirty="0"/>
              <a:t>, Test::More, Test::Class, HTML, </a:t>
            </a:r>
            <a:r>
              <a:rPr lang="en-US" sz="1200" dirty="0" err="1"/>
              <a:t>Javascript</a:t>
            </a:r>
            <a:r>
              <a:rPr lang="en-US" sz="1200" dirty="0"/>
              <a:t>, </a:t>
            </a:r>
            <a:r>
              <a:rPr lang="en-US" sz="1200" dirty="0" smtClean="0"/>
              <a:t>AMQ</a:t>
            </a:r>
          </a:p>
          <a:p>
            <a:pPr marL="0" indent="0">
              <a:spcBef>
                <a:spcPts val="0"/>
              </a:spcBef>
              <a:buNone/>
            </a:pPr>
            <a:endParaRPr lang="en-US" sz="1200" dirty="0" smtClean="0"/>
          </a:p>
          <a:p>
            <a:pPr marL="0" indent="0">
              <a:spcBef>
                <a:spcPts val="0"/>
              </a:spcBef>
              <a:buNone/>
            </a:pPr>
            <a:r>
              <a:rPr lang="en-US" sz="1200" i="1" dirty="0" smtClean="0"/>
              <a:t>Role </a:t>
            </a:r>
            <a:r>
              <a:rPr lang="en-US" sz="1200" i="1" dirty="0"/>
              <a:t>overview: </a:t>
            </a:r>
            <a:r>
              <a:rPr lang="en-US" sz="1200" dirty="0">
                <a:solidFill>
                  <a:srgbClr val="FF0000"/>
                </a:solidFill>
              </a:rPr>
              <a:t>Senior Perl Developer helping to design and architect an automated warehousing system for a major ecommerce brand. Originally employed to help build out their automated unit and system testing libraries, my role blah blah blah blah </a:t>
            </a:r>
            <a:r>
              <a:rPr lang="en-US" sz="1200" dirty="0" smtClean="0">
                <a:solidFill>
                  <a:srgbClr val="FF0000"/>
                </a:solidFill>
              </a:rPr>
              <a:t>blah</a:t>
            </a:r>
          </a:p>
          <a:p>
            <a:pPr marL="0" indent="0">
              <a:spcBef>
                <a:spcPts val="0"/>
              </a:spcBef>
              <a:buNone/>
            </a:pPr>
            <a:endParaRPr lang="en-US" sz="1200" i="1" dirty="0" smtClean="0"/>
          </a:p>
          <a:p>
            <a:pPr marL="0" indent="0">
              <a:spcBef>
                <a:spcPts val="0"/>
              </a:spcBef>
              <a:buNone/>
            </a:pPr>
            <a:r>
              <a:rPr lang="en-US" sz="1200" i="1" dirty="0" smtClean="0"/>
              <a:t>Interesting challenges:</a:t>
            </a:r>
            <a:r>
              <a:rPr lang="en-US" sz="1200" dirty="0" smtClean="0"/>
              <a:t> The system involved interacting with large, caged robots moving around a physical warehouse, via AMQ. As the system had to maintain total uptime during development and deployment, we employed a several-stage rollout, pulling the system out in to component services and then migrating those over one-by-one to the new system.</a:t>
            </a:r>
            <a:endParaRPr lang="en-US" sz="1200" i="1" dirty="0"/>
          </a:p>
        </p:txBody>
      </p:sp>
      <p:sp>
        <p:nvSpPr>
          <p:cNvPr id="4" name="TextBox 3"/>
          <p:cNvSpPr txBox="1"/>
          <p:nvPr/>
        </p:nvSpPr>
        <p:spPr>
          <a:xfrm>
            <a:off x="900112" y="4777261"/>
            <a:ext cx="7345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Short description of the actual job you did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923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Work Experience</a:t>
            </a:r>
            <a:br>
              <a:rPr lang="en-US" dirty="0" smtClean="0"/>
            </a:br>
            <a:r>
              <a:rPr lang="en-US" dirty="0" smtClean="0"/>
              <a:t>Role by Role (2/2)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3" y="1853178"/>
            <a:ext cx="7345363" cy="2749064"/>
          </a:xfrm>
          <a:ln>
            <a:solidFill>
              <a:srgbClr val="7C8F97"/>
            </a:solidFill>
          </a:ln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200" b="1" dirty="0" smtClean="0"/>
              <a:t>Senior Perl Developer (Contract)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smtClean="0"/>
              <a:t>NET-A-PORTER; Jun 2009 – Dec 2012</a:t>
            </a:r>
          </a:p>
          <a:p>
            <a:pPr marL="0" indent="0">
              <a:spcBef>
                <a:spcPts val="0"/>
              </a:spcBef>
              <a:buNone/>
            </a:pPr>
            <a:endParaRPr lang="en-US" sz="1200" i="1" dirty="0" smtClean="0"/>
          </a:p>
          <a:p>
            <a:pPr marL="0" indent="0">
              <a:spcBef>
                <a:spcPts val="0"/>
              </a:spcBef>
              <a:buNone/>
            </a:pPr>
            <a:r>
              <a:rPr lang="en-US" sz="1200" i="1" dirty="0" smtClean="0"/>
              <a:t>Skills used</a:t>
            </a:r>
            <a:r>
              <a:rPr lang="en-US" sz="1200" i="1" dirty="0"/>
              <a:t>:</a:t>
            </a:r>
            <a:r>
              <a:rPr lang="en-US" sz="1200" dirty="0"/>
              <a:t> Perl, </a:t>
            </a:r>
            <a:r>
              <a:rPr lang="en-US" sz="1200" dirty="0" err="1"/>
              <a:t>mod_perl</a:t>
            </a:r>
            <a:r>
              <a:rPr lang="en-US" sz="1200" dirty="0"/>
              <a:t>, Catalyst, Test-Driven Development, SCRUM, </a:t>
            </a:r>
            <a:r>
              <a:rPr lang="en-US" sz="1200" dirty="0" err="1"/>
              <a:t>git</a:t>
            </a:r>
            <a:r>
              <a:rPr lang="en-US" sz="1200" dirty="0"/>
              <a:t>, </a:t>
            </a:r>
            <a:r>
              <a:rPr lang="en-US" sz="1200" dirty="0" err="1"/>
              <a:t>Postgres</a:t>
            </a:r>
            <a:r>
              <a:rPr lang="en-US" sz="1200" dirty="0"/>
              <a:t>, Test::More, Test::Class, HTML, </a:t>
            </a:r>
            <a:r>
              <a:rPr lang="en-US" sz="1200" dirty="0" err="1"/>
              <a:t>Javascript</a:t>
            </a:r>
            <a:r>
              <a:rPr lang="en-US" sz="1200" dirty="0"/>
              <a:t>, </a:t>
            </a:r>
            <a:r>
              <a:rPr lang="en-US" sz="1200" dirty="0" smtClean="0"/>
              <a:t>AMQ</a:t>
            </a:r>
          </a:p>
          <a:p>
            <a:pPr marL="0" indent="0">
              <a:spcBef>
                <a:spcPts val="0"/>
              </a:spcBef>
              <a:buNone/>
            </a:pPr>
            <a:endParaRPr lang="en-US" sz="1200" dirty="0" smtClean="0"/>
          </a:p>
          <a:p>
            <a:pPr marL="0" indent="0">
              <a:spcBef>
                <a:spcPts val="0"/>
              </a:spcBef>
              <a:buNone/>
            </a:pPr>
            <a:r>
              <a:rPr lang="en-US" sz="1200" i="1" dirty="0" smtClean="0"/>
              <a:t>Role </a:t>
            </a:r>
            <a:r>
              <a:rPr lang="en-US" sz="1200" i="1" dirty="0"/>
              <a:t>overview: </a:t>
            </a:r>
            <a:r>
              <a:rPr lang="en-US" sz="1200" dirty="0"/>
              <a:t>Senior Perl Developer helping to design and architect an automated warehousing system for a major ecommerce brand. Originally employed to help build out their automated unit and system testing libraries, my role blah blah blah blah </a:t>
            </a:r>
            <a:r>
              <a:rPr lang="en-US" sz="1200" dirty="0" smtClean="0"/>
              <a:t>blah</a:t>
            </a:r>
          </a:p>
          <a:p>
            <a:pPr marL="0" indent="0">
              <a:spcBef>
                <a:spcPts val="0"/>
              </a:spcBef>
              <a:buNone/>
            </a:pPr>
            <a:endParaRPr lang="en-US" sz="1200" i="1" dirty="0" smtClean="0"/>
          </a:p>
          <a:p>
            <a:pPr marL="0" indent="0">
              <a:spcBef>
                <a:spcPts val="0"/>
              </a:spcBef>
              <a:buNone/>
            </a:pPr>
            <a:r>
              <a:rPr lang="en-US" sz="1200" i="1" dirty="0" smtClean="0"/>
              <a:t>Interesting challenges:</a:t>
            </a:r>
            <a:r>
              <a:rPr lang="en-US" sz="1200" dirty="0" smtClean="0"/>
              <a:t> </a:t>
            </a:r>
            <a:r>
              <a:rPr lang="en-US" sz="1200" dirty="0" smtClean="0">
                <a:solidFill>
                  <a:srgbClr val="FF0000"/>
                </a:solidFill>
              </a:rPr>
              <a:t>The system involved interacting with large, caged robots moving around a physical warehouse, via AMQ. As the system had to maintain total uptime during development and deployment, we employed a several-stage rollout, pulling the system out in to component services and then migrating those over one-by-one to the new system.</a:t>
            </a:r>
            <a:endParaRPr lang="en-US" sz="1200" i="1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00113" y="4777261"/>
            <a:ext cx="3454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Interesting things to talk about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6245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Work Experience</a:t>
            </a:r>
            <a:br>
              <a:rPr lang="en-US" dirty="0" smtClean="0"/>
            </a:br>
            <a:r>
              <a:rPr lang="en-US" dirty="0" smtClean="0"/>
              <a:t>Padding and Gaps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HR Person / Recruiter is looking for red flags</a:t>
            </a:r>
          </a:p>
          <a:p>
            <a:pPr lvl="1"/>
            <a:r>
              <a:rPr lang="en-US" dirty="0" smtClean="0"/>
              <a:t>LinkedIn and CV don’t match up for dates or job descriptions</a:t>
            </a:r>
          </a:p>
          <a:p>
            <a:pPr lvl="1"/>
            <a:r>
              <a:rPr lang="en-US" dirty="0" smtClean="0"/>
              <a:t>Unexplained large absences</a:t>
            </a:r>
          </a:p>
          <a:p>
            <a:pPr lvl="1"/>
            <a:r>
              <a:rPr lang="en-US" dirty="0" smtClean="0"/>
              <a:t>Lots of short non-contract jobs</a:t>
            </a:r>
          </a:p>
          <a:p>
            <a:r>
              <a:rPr lang="en-US" dirty="0" smtClean="0"/>
              <a:t>The Hiring Manager will care too, but you’ll be talking to her, so you’ll have a chance to explain why these gaps or whatever exist</a:t>
            </a:r>
          </a:p>
          <a:p>
            <a:r>
              <a:rPr lang="en-US" b="1" dirty="0" smtClean="0"/>
              <a:t>Make sure you have good answers at your finger tips to explain any of these things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277029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Work Experience</a:t>
            </a:r>
            <a:br>
              <a:rPr lang="en-US" dirty="0" smtClean="0"/>
            </a:br>
            <a:r>
              <a:rPr lang="en-US" dirty="0" smtClean="0"/>
              <a:t>Papering Up Gaps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If you went travelling (or even on holiday) for a substantial period of a gap in your work history, list it as travelling</a:t>
            </a:r>
          </a:p>
          <a:p>
            <a:pPr lvl="1"/>
            <a:r>
              <a:rPr lang="en-US" dirty="0" smtClean="0"/>
              <a:t>Say where you went – people can relate!</a:t>
            </a:r>
          </a:p>
          <a:p>
            <a:pPr lvl="1"/>
            <a:r>
              <a:rPr lang="en-US" dirty="0" smtClean="0"/>
              <a:t>Don’t get defensive if asked about it</a:t>
            </a:r>
          </a:p>
          <a:p>
            <a:r>
              <a:rPr lang="en-US" dirty="0" smtClean="0"/>
              <a:t>If you were unemployed and looking, call it “Job seeking”, but talk about productive things you did in that time</a:t>
            </a:r>
          </a:p>
          <a:p>
            <a:pPr lvl="1"/>
            <a:r>
              <a:rPr lang="en-US" dirty="0" smtClean="0"/>
              <a:t>Anything you did with computers is fair game</a:t>
            </a:r>
          </a:p>
          <a:p>
            <a:pPr lvl="1"/>
            <a:r>
              <a:rPr lang="en-US" dirty="0" smtClean="0"/>
              <a:t>Doubly so if you learnt something or played with a new technology</a:t>
            </a:r>
          </a:p>
          <a:p>
            <a:r>
              <a:rPr lang="en-US" dirty="0" smtClean="0"/>
              <a:t>Date Fudging</a:t>
            </a:r>
          </a:p>
          <a:p>
            <a:pPr lvl="1"/>
            <a:r>
              <a:rPr lang="en-US" dirty="0" smtClean="0"/>
              <a:t>Nov 2012 – Jan 2013 can also be written just as “2012 – 2013”</a:t>
            </a:r>
          </a:p>
          <a:p>
            <a:pPr lvl="1"/>
            <a:r>
              <a:rPr lang="en-US" dirty="0" smtClean="0"/>
              <a:t>You should come clean about this in the interview, but at least in the interview you can explain why the role lasted such a short time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211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Boring Stuff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587" y="3376287"/>
            <a:ext cx="3942126" cy="2714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0314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Spot The Difference Between These Two CVs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0113" y="1801482"/>
            <a:ext cx="3566160" cy="3048191"/>
          </a:xfrm>
          <a:ln>
            <a:solidFill>
              <a:srgbClr val="7C8F97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John Doe</a:t>
            </a:r>
          </a:p>
          <a:p>
            <a:pPr marL="0" indent="0">
              <a:buNone/>
            </a:pPr>
            <a:r>
              <a:rPr lang="en-US" b="1" dirty="0" smtClean="0"/>
              <a:t>Education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St Wilbert’s Secondary (2000)</a:t>
            </a:r>
          </a:p>
          <a:p>
            <a:pPr marL="0" indent="0">
              <a:buNone/>
            </a:pPr>
            <a:r>
              <a:rPr lang="en-US" dirty="0" smtClean="0"/>
              <a:t>A-Levels: French (C), Economics (C), </a:t>
            </a:r>
            <a:r>
              <a:rPr lang="en-US" dirty="0" err="1" smtClean="0"/>
              <a:t>Maths</a:t>
            </a:r>
            <a:r>
              <a:rPr lang="en-US" dirty="0" smtClean="0"/>
              <a:t> (A)</a:t>
            </a:r>
          </a:p>
          <a:p>
            <a:pPr marL="0" indent="0">
              <a:buNone/>
            </a:pPr>
            <a:r>
              <a:rPr lang="en-US" dirty="0" smtClean="0"/>
              <a:t>GCSEs: 12 GCSE’s A-C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199" y="1801482"/>
            <a:ext cx="3566160" cy="3048191"/>
          </a:xfrm>
          <a:ln>
            <a:solidFill>
              <a:srgbClr val="7C8F97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Jennifer Dear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8219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Gatekeepers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7500" y="3429000"/>
            <a:ext cx="4060983" cy="270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273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Spot The Difference Between These Two CVs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900113" y="1801482"/>
            <a:ext cx="3566160" cy="3048191"/>
          </a:xfrm>
          <a:prstGeom prst="rect">
            <a:avLst/>
          </a:prstGeom>
          <a:ln>
            <a:solidFill>
              <a:srgbClr val="7C8F97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79438" indent="-228600" algn="l" defTabSz="914400" rtl="0" eaLnBrk="1" latinLnBrk="0" hangingPunct="1">
              <a:spcBef>
                <a:spcPts val="6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8038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6638" indent="-228600" algn="l" defTabSz="914400" rtl="0" eaLnBrk="1" latinLnBrk="0" hangingPunct="1">
              <a:spcBef>
                <a:spcPts val="6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65238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4859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lang="en-US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712913" indent="-228600" algn="l" defTabSz="914400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lang="en-US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947863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lang="en-US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174875" indent="-228600" algn="l" defTabSz="914400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lang="en-US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mtClean="0"/>
              <a:t>John Doe</a:t>
            </a:r>
          </a:p>
          <a:p>
            <a:pPr marL="0" indent="0">
              <a:buFont typeface="Arial" pitchFamily="34" charset="0"/>
              <a:buNone/>
            </a:pPr>
            <a:r>
              <a:rPr lang="en-US" b="1" smtClean="0"/>
              <a:t>Education</a:t>
            </a:r>
            <a:endParaRPr lang="en-US" smtClean="0"/>
          </a:p>
          <a:p>
            <a:pPr marL="0" indent="0">
              <a:buFont typeface="Arial" pitchFamily="34" charset="0"/>
              <a:buNone/>
            </a:pPr>
            <a:r>
              <a:rPr lang="en-US" smtClean="0"/>
              <a:t>St Wilbert’s Secondary (2000)</a:t>
            </a:r>
          </a:p>
          <a:p>
            <a:pPr marL="0" indent="0">
              <a:buFont typeface="Arial" pitchFamily="34" charset="0"/>
              <a:buNone/>
            </a:pPr>
            <a:r>
              <a:rPr lang="en-US" smtClean="0"/>
              <a:t>A-Levels: French (C), Economics (C), Maths (A)</a:t>
            </a:r>
          </a:p>
          <a:p>
            <a:pPr marL="0" indent="0">
              <a:buFont typeface="Arial" pitchFamily="34" charset="0"/>
              <a:buNone/>
            </a:pPr>
            <a:r>
              <a:rPr lang="en-US" smtClean="0"/>
              <a:t>GCSEs: 12 GCSE’s A-C</a:t>
            </a:r>
            <a:endParaRPr lang="en-US" dirty="0"/>
          </a:p>
        </p:txBody>
      </p:sp>
      <p:sp>
        <p:nvSpPr>
          <p:cNvPr id="9" name="Content Placeholder 3"/>
          <p:cNvSpPr txBox="1">
            <a:spLocks/>
          </p:cNvSpPr>
          <p:nvPr/>
        </p:nvSpPr>
        <p:spPr>
          <a:xfrm>
            <a:off x="4648199" y="1801482"/>
            <a:ext cx="3566160" cy="3048191"/>
          </a:xfrm>
          <a:prstGeom prst="rect">
            <a:avLst/>
          </a:prstGeom>
          <a:ln>
            <a:solidFill>
              <a:srgbClr val="7C8F97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79438" indent="-228600" algn="l" defTabSz="914400" rtl="0" eaLnBrk="1" latinLnBrk="0" hangingPunct="1">
              <a:spcBef>
                <a:spcPts val="6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8038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6638" indent="-228600" algn="l" defTabSz="914400" rtl="0" eaLnBrk="1" latinLnBrk="0" hangingPunct="1">
              <a:spcBef>
                <a:spcPts val="6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65238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4859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lang="en-US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712913" indent="-228600" algn="l" defTabSz="914400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lang="en-US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947863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lang="en-US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174875" indent="-228600" algn="l" defTabSz="914400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lang="en-US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mtClean="0"/>
              <a:t>Jennifer Dear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00111" y="4915655"/>
            <a:ext cx="73142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1600" b="1" dirty="0" smtClean="0">
                <a:solidFill>
                  <a:srgbClr val="FF0000"/>
                </a:solidFill>
              </a:rPr>
              <a:t>Answer: John Doe doesn’t have a degree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Some recruiters will care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Unless you have something awesome to write, leave out Education</a:t>
            </a:r>
          </a:p>
          <a:p>
            <a:pPr marL="800100" lvl="1" indent="-342900">
              <a:buFont typeface="Arial"/>
              <a:buChar char="•"/>
            </a:pP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Awesome is you went to Oxbridge or did an awesome technical or math MSc / PhD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5498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Visa Situation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If you are an EU Citizen, and eligible to work in the UK, write it in big letters at the top</a:t>
            </a:r>
          </a:p>
          <a:p>
            <a:r>
              <a:rPr lang="en-US" dirty="0" smtClean="0"/>
              <a:t>If you have a right to work in the UK, write it in big letters at the top</a:t>
            </a:r>
          </a:p>
          <a:p>
            <a:r>
              <a:rPr lang="en-US" dirty="0" smtClean="0"/>
              <a:t>If you need a Tier 2 visa to work in the UK, write it in big letters at the top</a:t>
            </a:r>
          </a:p>
          <a:p>
            <a:r>
              <a:rPr lang="en-US" dirty="0" smtClean="0"/>
              <a:t>If you don’t live in the UK, but would like to relocate write “Looking to relocate to the UK” in big letters at the top</a:t>
            </a:r>
          </a:p>
          <a:p>
            <a:r>
              <a:rPr lang="en-US" b="1" dirty="0" smtClean="0"/>
              <a:t>If an HR Person / Recruiter thinks that employing you will be a big hairy immigration deal, you will go to the bottom of the CV pile</a:t>
            </a:r>
          </a:p>
          <a:p>
            <a:pPr lvl="1"/>
            <a:r>
              <a:rPr lang="en-US" b="1" dirty="0" smtClean="0"/>
              <a:t>So give them all the information they need up front</a:t>
            </a:r>
          </a:p>
        </p:txBody>
      </p:sp>
    </p:spTree>
    <p:extLst>
      <p:ext uri="{BB962C8B-B14F-4D97-AF65-F5344CB8AC3E}">
        <p14:creationId xmlns:p14="http://schemas.microsoft.com/office/powerpoint/2010/main" val="2640830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Interviews…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 your CV, make a list of 20 questions you might get asked about them</a:t>
            </a:r>
          </a:p>
          <a:p>
            <a:r>
              <a:rPr lang="en-US" dirty="0" smtClean="0"/>
              <a:t>Write out a perfect answer for each, and read it several times</a:t>
            </a:r>
          </a:p>
          <a:p>
            <a:r>
              <a:rPr lang="en-US" dirty="0" smtClean="0"/>
              <a:t>Try and work your good answers in to any other questions you might get asked</a:t>
            </a:r>
          </a:p>
          <a:p>
            <a:r>
              <a:rPr lang="en-US" dirty="0" smtClean="0"/>
              <a:t>This works really well for phone interviews where you can literally read your answers 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3333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 Summary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8638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your CV for all three audiences</a:t>
            </a:r>
          </a:p>
          <a:p>
            <a:r>
              <a:rPr lang="en-US" dirty="0" smtClean="0"/>
              <a:t>If you are job-seeking, I will help you rewrite your CV – come and get a business card</a:t>
            </a:r>
          </a:p>
          <a:p>
            <a:r>
              <a:rPr lang="en-US" dirty="0" smtClean="0"/>
              <a:t>Make sure it has interesting things to talk about on it</a:t>
            </a:r>
          </a:p>
          <a:p>
            <a:r>
              <a:rPr lang="en-US" dirty="0" smtClean="0"/>
              <a:t>Keep it short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175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 OFFER YOU MUST NOT REFUSE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If you are job-seeking in the UK or EU, and you know Perl, I will rewrite your CV for you, so that I can send it to employers, so that I can make cash money.</a:t>
            </a:r>
          </a:p>
          <a:p>
            <a:endParaRPr lang="en-US" dirty="0"/>
          </a:p>
          <a:p>
            <a:r>
              <a:rPr lang="en-US" dirty="0" smtClean="0">
                <a:hlinkClick r:id="rId2"/>
              </a:rPr>
              <a:t>pete@perl.careers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perl.careers</a:t>
            </a:r>
            <a:r>
              <a:rPr lang="en-US" dirty="0" smtClean="0"/>
              <a:t>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4000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Gatekeepers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Your CV has three types of people who read it</a:t>
            </a:r>
          </a:p>
          <a:p>
            <a:r>
              <a:rPr lang="en-US" dirty="0" smtClean="0"/>
              <a:t>They have different requirements of it</a:t>
            </a:r>
          </a:p>
          <a:p>
            <a:r>
              <a:rPr lang="en-US" dirty="0" smtClean="0"/>
              <a:t>You need to make sure it talks to all of them</a:t>
            </a:r>
          </a:p>
          <a:p>
            <a:r>
              <a:rPr lang="en-US" dirty="0" smtClean="0"/>
              <a:t>They are…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1368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HR Person / Recruiter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First person to see your CV</a:t>
            </a:r>
          </a:p>
          <a:p>
            <a:r>
              <a:rPr lang="en-US" dirty="0" smtClean="0"/>
              <a:t>Probably non-technical</a:t>
            </a:r>
          </a:p>
          <a:p>
            <a:r>
              <a:rPr lang="en-US" b="1" dirty="0" smtClean="0"/>
              <a:t>Decides whether or not your CV should be sent to someone technical</a:t>
            </a:r>
            <a:endParaRPr lang="en-US" dirty="0" smtClean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200" y="2147888"/>
            <a:ext cx="3565525" cy="3927475"/>
          </a:xfrm>
        </p:spPr>
      </p:pic>
    </p:spTree>
    <p:extLst>
      <p:ext uri="{BB962C8B-B14F-4D97-AF65-F5344CB8AC3E}">
        <p14:creationId xmlns:p14="http://schemas.microsoft.com/office/powerpoint/2010/main" val="21438654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Capital">
  <a:themeElements>
    <a:clrScheme name="Capital">
      <a:dk1>
        <a:srgbClr val="000000"/>
      </a:dk1>
      <a:lt1>
        <a:srgbClr val="FFFFFF"/>
      </a:lt1>
      <a:dk2>
        <a:srgbClr val="6F6D5D"/>
      </a:dk2>
      <a:lt2>
        <a:srgbClr val="7C8F97"/>
      </a:lt2>
      <a:accent1>
        <a:srgbClr val="4B5A60"/>
      </a:accent1>
      <a:accent2>
        <a:srgbClr val="9C5238"/>
      </a:accent2>
      <a:accent3>
        <a:srgbClr val="504539"/>
      </a:accent3>
      <a:accent4>
        <a:srgbClr val="C1AD79"/>
      </a:accent4>
      <a:accent5>
        <a:srgbClr val="667559"/>
      </a:accent5>
      <a:accent6>
        <a:srgbClr val="BAD6AD"/>
      </a:accent6>
      <a:hlink>
        <a:srgbClr val="524A82"/>
      </a:hlink>
      <a:folHlink>
        <a:srgbClr val="8F9954"/>
      </a:folHlink>
    </a:clrScheme>
    <a:fontScheme name="Capital">
      <a:majorFont>
        <a:latin typeface="Calisto MT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Capital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atMod val="150000"/>
                <a:lumMod val="50000"/>
              </a:schemeClr>
              <a:schemeClr val="phClr">
                <a:satMod val="300000"/>
                <a:lumMod val="125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atMod val="135000"/>
                <a:lumMod val="80000"/>
              </a:schemeClr>
              <a:schemeClr val="phClr">
                <a:satMod val="250000"/>
                <a:lumMod val="150000"/>
              </a:schemeClr>
            </a:duotone>
          </a:blip>
          <a:stretch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>
              <a:shade val="90000"/>
            </a:schemeClr>
          </a:solidFill>
          <a:prstDash val="solid"/>
        </a:ln>
        <a:ln w="44450" cap="flat" cmpd="sng" algn="ctr">
          <a:solidFill>
            <a:schemeClr val="phClr">
              <a:shade val="85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sx="101000" sy="101000" algn="ctr" rotWithShape="0">
              <a:srgbClr val="000000">
                <a:alpha val="40000"/>
              </a:srgbClr>
            </a:outerShdw>
          </a:effectLst>
          <a:scene3d>
            <a:camera prst="perspectiveFront" fov="3000000"/>
            <a:lightRig rig="threePt" dir="tl"/>
          </a:scene3d>
          <a:sp3d>
            <a:bevelT w="0" h="0"/>
          </a:sp3d>
        </a:effectStyle>
        <a:effectStyle>
          <a:effectLst>
            <a:innerShdw blurRad="190500">
              <a:srgbClr val="000000">
                <a:alpha val="50000"/>
              </a:srgbClr>
            </a:innerShdw>
          </a:effectLst>
          <a:scene3d>
            <a:camera prst="perspectiveFront" fov="4800000"/>
            <a:lightRig rig="twoPt" dir="t">
              <a:rot lat="0" lon="0" rev="4800000"/>
            </a:lightRig>
          </a:scene3d>
          <a:sp3d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3">
            <a:duotone>
              <a:schemeClr val="phClr">
                <a:satMod val="150000"/>
                <a:lumMod val="50000"/>
              </a:schemeClr>
              <a:schemeClr val="phClr">
                <a:satMod val="400000"/>
                <a:lumMod val="16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Capital.thmx</Template>
  <TotalTime>2968</TotalTime>
  <Words>7250</Words>
  <Application>Microsoft Macintosh PowerPoint</Application>
  <PresentationFormat>On-screen Show (4:3)</PresentationFormat>
  <Paragraphs>522</Paragraphs>
  <Slides>75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76" baseType="lpstr">
      <vt:lpstr>Capital</vt:lpstr>
      <vt:lpstr>How to write a Developer CV/résumé that will get you hired</vt:lpstr>
      <vt:lpstr>All About Me</vt:lpstr>
      <vt:lpstr>Who I am: Perl Developer</vt:lpstr>
      <vt:lpstr>Who I am: Hiring Manager</vt:lpstr>
      <vt:lpstr>Who I am: Recruiter</vt:lpstr>
      <vt:lpstr>Who I am: Who Cares?</vt:lpstr>
      <vt:lpstr>The Gatekeepers</vt:lpstr>
      <vt:lpstr>The Gatekeepers</vt:lpstr>
      <vt:lpstr>HR Person / Recruiter</vt:lpstr>
      <vt:lpstr>HR Person / Recruiter Questions (1/3)</vt:lpstr>
      <vt:lpstr>HR Person / Recruiter Questions (2/3)</vt:lpstr>
      <vt:lpstr>HR Person / Recruiter Questions (3/3)</vt:lpstr>
      <vt:lpstr>Hiring Manager</vt:lpstr>
      <vt:lpstr>Hiring Manager Questions (1/3)</vt:lpstr>
      <vt:lpstr>Hiring Manager Questions (2/3)</vt:lpstr>
      <vt:lpstr>Hiring Manager Questions (3/3)</vt:lpstr>
      <vt:lpstr>The Interviewing Developers</vt:lpstr>
      <vt:lpstr>The Interviewing Developers Questions (1/3)</vt:lpstr>
      <vt:lpstr>The Interviewing Developers Questions (2/3)</vt:lpstr>
      <vt:lpstr>The Interviewing Developers Questions (3/3)</vt:lpstr>
      <vt:lpstr>The Gatekeepers: Summary</vt:lpstr>
      <vt:lpstr>Summary Section</vt:lpstr>
      <vt:lpstr>Summary Section: How to get it wrong</vt:lpstr>
      <vt:lpstr>Summary Section: The Good News</vt:lpstr>
      <vt:lpstr>Summary Section: HR Person / Recruiter</vt:lpstr>
      <vt:lpstr>Summary Section: Hiring Manager</vt:lpstr>
      <vt:lpstr>Summary Section: The Interviewing Developers</vt:lpstr>
      <vt:lpstr>Summary Section: Summary</vt:lpstr>
      <vt:lpstr>Skills</vt:lpstr>
      <vt:lpstr>Skills The Basics</vt:lpstr>
      <vt:lpstr>Skills Bad Example</vt:lpstr>
      <vt:lpstr>Skills Good Example</vt:lpstr>
      <vt:lpstr>Skills Good Example</vt:lpstr>
      <vt:lpstr>Skills Good Example</vt:lpstr>
      <vt:lpstr>Skills Good Example</vt:lpstr>
      <vt:lpstr>Skills Good Example</vt:lpstr>
      <vt:lpstr>Skills More Skills</vt:lpstr>
      <vt:lpstr>Skills More Skills</vt:lpstr>
      <vt:lpstr>Skills More Skills</vt:lpstr>
      <vt:lpstr>Skills More Skills</vt:lpstr>
      <vt:lpstr>Skills More Skills</vt:lpstr>
      <vt:lpstr>Skills More Skills</vt:lpstr>
      <vt:lpstr>Open Source Experience</vt:lpstr>
      <vt:lpstr>Open Source Experience </vt:lpstr>
      <vt:lpstr>Open Source Experience “I am defined by Github”</vt:lpstr>
      <vt:lpstr>Open Source Experience “I am defined by Github”</vt:lpstr>
      <vt:lpstr>Open Source Experience “I am defined by Github”</vt:lpstr>
      <vt:lpstr>Open Source Experience “I am defined by Github”</vt:lpstr>
      <vt:lpstr>Open Source Experience “I am defined by Github”</vt:lpstr>
      <vt:lpstr>Open Source Experience Part-Time Contributor</vt:lpstr>
      <vt:lpstr>Open Source Experience Part-Time Contributor</vt:lpstr>
      <vt:lpstr>Open Source Experience Part-Time Contributor</vt:lpstr>
      <vt:lpstr>Open Source Experience Part-Time Contributor</vt:lpstr>
      <vt:lpstr>Open Source Experience Little or None…</vt:lpstr>
      <vt:lpstr>PowerPoint Presentation</vt:lpstr>
      <vt:lpstr>Open Source Experience Little or None…</vt:lpstr>
      <vt:lpstr>Open Source Experience Little or None…</vt:lpstr>
      <vt:lpstr>Open Source Experience Little or None…</vt:lpstr>
      <vt:lpstr>Open Source Experience Little or None…</vt:lpstr>
      <vt:lpstr>Work Experience</vt:lpstr>
      <vt:lpstr>Work Experience General Principles</vt:lpstr>
      <vt:lpstr>Work Experience Role by Role (1/2)</vt:lpstr>
      <vt:lpstr>Work Experience Role by Role (2/2)</vt:lpstr>
      <vt:lpstr>Work Experience Role by Role (2/2)</vt:lpstr>
      <vt:lpstr>Work Experience Role by Role (2/2)</vt:lpstr>
      <vt:lpstr>Work Experience Padding and Gaps</vt:lpstr>
      <vt:lpstr>Work Experience Papering Up Gaps</vt:lpstr>
      <vt:lpstr>The Boring Stuff</vt:lpstr>
      <vt:lpstr>Spot The Difference Between These Two CVs</vt:lpstr>
      <vt:lpstr>Spot The Difference Between These Two CVs</vt:lpstr>
      <vt:lpstr>Visa Situation</vt:lpstr>
      <vt:lpstr>Interviews…</vt:lpstr>
      <vt:lpstr>In Summary</vt:lpstr>
      <vt:lpstr>Summary</vt:lpstr>
      <vt:lpstr>AN OFFER YOU MUST NOT REFUSE</vt:lpstr>
    </vt:vector>
  </TitlesOfParts>
  <Company>Broadbean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write a Developer CV/résumé that will get you hired</dc:title>
  <dc:creator>Peter Sergeant</dc:creator>
  <cp:lastModifiedBy>Peter Sergeant</cp:lastModifiedBy>
  <cp:revision>56</cp:revision>
  <dcterms:created xsi:type="dcterms:W3CDTF">2014-11-07T04:39:54Z</dcterms:created>
  <dcterms:modified xsi:type="dcterms:W3CDTF">2014-11-10T08:35:30Z</dcterms:modified>
</cp:coreProperties>
</file>

<file path=docProps/thumbnail.jpeg>
</file>